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58" r:id="rId5"/>
    <p:sldId id="261" r:id="rId6"/>
    <p:sldId id="263" r:id="rId7"/>
    <p:sldId id="268" r:id="rId8"/>
    <p:sldId id="269" r:id="rId9"/>
    <p:sldId id="270" r:id="rId10"/>
    <p:sldId id="271" r:id="rId11"/>
    <p:sldId id="272" r:id="rId12"/>
    <p:sldId id="273"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Roboto Black" panose="020B0604020202020204" charset="0"/>
      <p:bold r:id="rId19"/>
      <p:boldItalic r:id="rId20"/>
    </p:embeddedFont>
    <p:embeddedFont>
      <p:font typeface="Roboto Thin"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
      <p:font typeface="Dosis"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2032" autoAdjust="0"/>
  </p:normalViewPr>
  <p:slideViewPr>
    <p:cSldViewPr snapToGrid="0">
      <p:cViewPr varScale="1">
        <p:scale>
          <a:sx n="66" d="100"/>
          <a:sy n="66" d="100"/>
        </p:scale>
        <p:origin x="816"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612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4083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21570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197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86344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23232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25045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smtClean="0">
                <a:solidFill>
                  <a:schemeClr val="lt1"/>
                </a:solidFill>
                <a:latin typeface="Roboto Black"/>
                <a:ea typeface="Roboto Black"/>
                <a:cs typeface="Roboto Black"/>
                <a:sym typeface="Roboto Black"/>
              </a:rPr>
              <a:t>Warby Park </a:t>
            </a:r>
            <a:endParaRPr sz="1200" dirty="0" smtClean="0">
              <a:solidFill>
                <a:schemeClr val="lt1"/>
              </a:solidFill>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Analyze Usage Funnels </a:t>
            </a:r>
            <a:r>
              <a:rPr lang="en-US" sz="2800" dirty="0">
                <a:solidFill>
                  <a:srgbClr val="EFEFEF"/>
                </a:solidFill>
                <a:latin typeface="Roboto Thin"/>
                <a:ea typeface="Roboto Thin"/>
                <a:cs typeface="Roboto Thin"/>
                <a:sym typeface="Roboto Thin"/>
              </a:rPr>
              <a:t>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Judy Ping McCormick</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28</a:t>
            </a:r>
            <a:r>
              <a:rPr lang="en" sz="2800" baseline="30000" dirty="0" smtClean="0">
                <a:solidFill>
                  <a:srgbClr val="EFEFEF"/>
                </a:solidFill>
                <a:latin typeface="Roboto Thin"/>
                <a:ea typeface="Roboto Thin"/>
                <a:cs typeface="Roboto Thin"/>
                <a:sym typeface="Roboto Thin"/>
              </a:rPr>
              <a:t>th</a:t>
            </a:r>
            <a:r>
              <a:rPr lang="en" sz="2800" dirty="0" smtClean="0">
                <a:solidFill>
                  <a:srgbClr val="EFEFEF"/>
                </a:solidFill>
                <a:latin typeface="Roboto Thin"/>
                <a:ea typeface="Roboto Thin"/>
                <a:cs typeface="Roboto Thin"/>
                <a:sym typeface="Roboto Thin"/>
              </a:rPr>
              <a:t> DEC 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37680" y="299485"/>
            <a:ext cx="8427185" cy="527749"/>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 Conclusions:</a:t>
            </a:r>
            <a:endParaRPr sz="2400" b="1" dirty="0">
              <a:solidFill>
                <a:srgbClr val="295269"/>
              </a:solidFill>
              <a:latin typeface="Roboto"/>
              <a:ea typeface="Roboto"/>
              <a:cs typeface="Roboto"/>
              <a:sym typeface="Roboto"/>
            </a:endParaRPr>
          </a:p>
        </p:txBody>
      </p:sp>
      <p:sp>
        <p:nvSpPr>
          <p:cNvPr id="324" name="Shape 324"/>
          <p:cNvSpPr txBox="1"/>
          <p:nvPr/>
        </p:nvSpPr>
        <p:spPr>
          <a:xfrm>
            <a:off x="237680" y="729206"/>
            <a:ext cx="8535930" cy="410901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42900" indent="-342900">
              <a:buFont typeface="+mj-lt"/>
              <a:buAutoNum type="arabicPeriod"/>
            </a:pPr>
            <a:r>
              <a:rPr lang="en-US" dirty="0" smtClean="0"/>
              <a:t>Overall conversion </a:t>
            </a:r>
            <a:r>
              <a:rPr lang="en-US" dirty="0"/>
              <a:t>rate is almost 50</a:t>
            </a:r>
            <a:r>
              <a:rPr lang="en-US" dirty="0" smtClean="0"/>
              <a:t>%; (from quiz to purchase)</a:t>
            </a:r>
            <a:endParaRPr lang="en-US" dirty="0"/>
          </a:p>
          <a:p>
            <a:pPr marL="342900" indent="-342900">
              <a:buFont typeface="+mj-lt"/>
              <a:buAutoNum type="arabicPeriod"/>
            </a:pPr>
            <a:r>
              <a:rPr lang="en-US" dirty="0"/>
              <a:t>66% users purchased after </a:t>
            </a:r>
            <a:r>
              <a:rPr lang="en-US" dirty="0" err="1" smtClean="0"/>
              <a:t>home_try_on</a:t>
            </a:r>
            <a:r>
              <a:rPr lang="en-US" dirty="0"/>
              <a:t>; </a:t>
            </a:r>
            <a:r>
              <a:rPr lang="en-US" dirty="0" smtClean="0"/>
              <a:t>(75</a:t>
            </a:r>
            <a:r>
              <a:rPr lang="en-US" dirty="0"/>
              <a:t>% users tried on after taking the </a:t>
            </a:r>
            <a:r>
              <a:rPr lang="en-US" dirty="0" smtClean="0"/>
              <a:t>quiz)</a:t>
            </a:r>
          </a:p>
          <a:p>
            <a:pPr marL="342900" indent="-342900">
              <a:buFont typeface="+mj-lt"/>
              <a:buAutoNum type="arabicPeriod"/>
            </a:pPr>
            <a:r>
              <a:rPr lang="en-US" dirty="0"/>
              <a:t>79% of users end up purchasing when tried 5 pairs on</a:t>
            </a:r>
            <a:r>
              <a:rPr lang="en-US" dirty="0" smtClean="0"/>
              <a:t>; 53</a:t>
            </a:r>
            <a:r>
              <a:rPr lang="en-US" dirty="0"/>
              <a:t>% of users end up purchasing when tried 3 pairs on</a:t>
            </a:r>
            <a:r>
              <a:rPr lang="en-US" dirty="0" smtClean="0"/>
              <a:t>.</a:t>
            </a:r>
          </a:p>
          <a:p>
            <a:pPr marL="342900" indent="-342900">
              <a:buFont typeface="+mj-lt"/>
              <a:buAutoNum type="arabicPeriod"/>
            </a:pPr>
            <a:r>
              <a:rPr lang="en-US" dirty="0" smtClean="0"/>
              <a:t>The most common style is “Women’s style”, the most popular product is ‘product 3’, the most popular model name is ‘Eugene Narrow’, and ‘Jet Black’ is the most sort after color, price tag of $95 seems to be most acceptable, in the middle price range, and below the psychologic ‘100’ dollars.</a:t>
            </a:r>
          </a:p>
          <a:p>
            <a:pPr marL="342900" indent="-342900">
              <a:buFont typeface="+mj-lt"/>
              <a:buAutoNum type="arabicPeriod"/>
            </a:pPr>
            <a:endParaRPr lang="en-US" dirty="0" smtClean="0"/>
          </a:p>
          <a:p>
            <a:r>
              <a:rPr lang="en" sz="2400" b="1" dirty="0" smtClean="0">
                <a:solidFill>
                  <a:srgbClr val="295269"/>
                </a:solidFill>
                <a:latin typeface="Roboto"/>
                <a:ea typeface="Roboto"/>
                <a:cs typeface="Roboto"/>
                <a:sym typeface="Roboto"/>
              </a:rPr>
              <a:t>Suggestions:</a:t>
            </a:r>
          </a:p>
          <a:p>
            <a:pPr marL="342900" indent="-342900">
              <a:buFont typeface="+mj-lt"/>
              <a:buAutoNum type="arabicPeriod"/>
            </a:pPr>
            <a:r>
              <a:rPr lang="en-AU" dirty="0" smtClean="0"/>
              <a:t>Change the </a:t>
            </a:r>
            <a:r>
              <a:rPr lang="en-AU" dirty="0"/>
              <a:t>last question in survey, as only 75% users answer it, in order to ‘hook’ users on, I suggest asking an interesting question, such as ‘Which celebrity you admire who has a really cool looking glass-wear</a:t>
            </a:r>
            <a:r>
              <a:rPr lang="en-AU" dirty="0" smtClean="0"/>
              <a:t>?’</a:t>
            </a:r>
          </a:p>
          <a:p>
            <a:pPr marL="342900" indent="-342900">
              <a:buFont typeface="+mj-lt"/>
              <a:buAutoNum type="arabicPeriod"/>
            </a:pPr>
            <a:r>
              <a:rPr lang="en-US" dirty="0"/>
              <a:t> I </a:t>
            </a:r>
            <a:r>
              <a:rPr lang="en-US" dirty="0" smtClean="0"/>
              <a:t>suggest conducting a ‘C-test’ during home-try-on stage, </a:t>
            </a:r>
            <a:r>
              <a:rPr lang="en-US" dirty="0" err="1" smtClean="0"/>
              <a:t>eg</a:t>
            </a:r>
            <a:r>
              <a:rPr lang="en-US" smtClean="0"/>
              <a:t>, sending </a:t>
            </a:r>
            <a:r>
              <a:rPr lang="en-US" dirty="0"/>
              <a:t>7 pairs for home-try-on, and do another analysis in 6 months to see if it results a higher rate of purchase</a:t>
            </a:r>
            <a:r>
              <a:rPr lang="en-US" dirty="0" smtClean="0"/>
              <a:t>;</a:t>
            </a:r>
          </a:p>
          <a:p>
            <a:pPr marL="342900" indent="-342900">
              <a:buFont typeface="+mj-lt"/>
              <a:buAutoNum type="arabicPeriod"/>
            </a:pPr>
            <a:r>
              <a:rPr lang="en-US" dirty="0" smtClean="0"/>
              <a:t>Stock more product 3,  ‘women’s style’ in jet black color, with ‘Eugene Narrow’ model and priced at $95, especially around Christmas season, valentines day, mother’s day and summer holidays.</a:t>
            </a:r>
            <a:endParaRPr lang="en-US" dirty="0"/>
          </a:p>
          <a:p>
            <a:endParaRPr lang="en-AU" dirty="0"/>
          </a:p>
          <a:p>
            <a:endParaRPr lang="en-US" dirty="0" smtClean="0"/>
          </a:p>
          <a:p>
            <a:endParaRPr lang="en-AU" sz="2800" dirty="0" smtClean="0"/>
          </a:p>
          <a:p>
            <a:pPr marL="285750" indent="-285750">
              <a:buFont typeface="Arial" panose="020B0604020202020204" pitchFamily="34" charset="0"/>
              <a:buChar char="•"/>
            </a:pPr>
            <a:endParaRPr lang="en-AU" dirty="0"/>
          </a:p>
          <a:p>
            <a:pPr marL="342900" lvl="0" indent="-342900">
              <a:buFont typeface="+mj-lt"/>
              <a:buAutoNum type="arabicPeriod"/>
            </a:pPr>
            <a:endParaRPr lang="en-AU" dirty="0" smtClean="0"/>
          </a:p>
          <a:p>
            <a:pPr marL="342900" lvl="0" indent="-342900">
              <a:buFont typeface="+mj-lt"/>
              <a:buAutoNum type="arabicPeriod"/>
            </a:pPr>
            <a:endParaRPr lang="en-AU" dirty="0"/>
          </a:p>
          <a:p>
            <a:endParaRPr lang="en-AU" dirty="0"/>
          </a:p>
          <a:p>
            <a:endParaRPr lang="en-AU" dirty="0" smtClean="0"/>
          </a:p>
          <a:p>
            <a:endParaRPr lang="en-AU" dirty="0"/>
          </a:p>
        </p:txBody>
      </p:sp>
    </p:spTree>
    <p:extLst>
      <p:ext uri="{BB962C8B-B14F-4D97-AF65-F5344CB8AC3E}">
        <p14:creationId xmlns:p14="http://schemas.microsoft.com/office/powerpoint/2010/main" val="983818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002293"/>
            <a:ext cx="8576840" cy="4430574"/>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Sample of Survey Table</a:t>
            </a:r>
            <a:endParaRPr sz="2400" dirty="0">
              <a:solidFill>
                <a:schemeClr val="tx1"/>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‘Give up’ at Q5</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Q answer ratio</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Funnel: Quiz – Home Try-on -- Purchase</a:t>
            </a:r>
          </a:p>
          <a:p>
            <a:pPr marL="457200" lvl="0" indent="-381000">
              <a:lnSpc>
                <a:spcPct val="115000"/>
              </a:lnSpc>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Combine Funnel</a:t>
            </a:r>
          </a:p>
          <a:p>
            <a:pPr marL="457200" lvl="0" indent="-381000">
              <a:lnSpc>
                <a:spcPct val="115000"/>
              </a:lnSpc>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Conversion Analysis</a:t>
            </a:r>
          </a:p>
          <a:p>
            <a:pPr marL="457200" lvl="0" indent="-381000">
              <a:lnSpc>
                <a:spcPct val="115000"/>
              </a:lnSpc>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Analysis by Group</a:t>
            </a:r>
          </a:p>
          <a:p>
            <a:pPr marL="457200" lvl="0" indent="-381000">
              <a:lnSpc>
                <a:spcPct val="115000"/>
              </a:lnSpc>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Purchase Analysis</a:t>
            </a:r>
          </a:p>
          <a:p>
            <a:pPr marL="457200" lvl="0" indent="-381000">
              <a:lnSpc>
                <a:spcPct val="115000"/>
              </a:lnSpc>
              <a:buClr>
                <a:srgbClr val="222222"/>
              </a:buClr>
              <a:buSzPts val="2400"/>
              <a:buFont typeface="Roboto"/>
              <a:buAutoNum type="arabicPeriod"/>
            </a:pPr>
            <a:r>
              <a:rPr lang="en-US" sz="2400" dirty="0" smtClean="0">
                <a:solidFill>
                  <a:schemeClr val="tx1"/>
                </a:solidFill>
                <a:highlight>
                  <a:srgbClr val="FFFFFF"/>
                </a:highlight>
                <a:latin typeface="Roboto"/>
                <a:ea typeface="Roboto"/>
                <a:cs typeface="Roboto"/>
                <a:sym typeface="Roboto"/>
              </a:rPr>
              <a:t>Conclusions  &amp; Suggestions</a:t>
            </a:r>
            <a:endParaRPr sz="2400" dirty="0">
              <a:solidFill>
                <a:schemeClr val="tx1"/>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 T1. Sample of Survey Table </a:t>
            </a:r>
            <a:endParaRPr sz="2400" b="1" dirty="0">
              <a:solidFill>
                <a:srgbClr val="295269"/>
              </a:solidFill>
              <a:latin typeface="Roboto"/>
              <a:ea typeface="Roboto"/>
              <a:cs typeface="Roboto"/>
              <a:sym typeface="Roboto"/>
            </a:endParaRPr>
          </a:p>
        </p:txBody>
      </p:sp>
      <p:sp>
        <p:nvSpPr>
          <p:cNvPr id="323" name="Shape 323"/>
          <p:cNvSpPr txBox="1"/>
          <p:nvPr/>
        </p:nvSpPr>
        <p:spPr>
          <a:xfrm>
            <a:off x="311700" y="4213185"/>
            <a:ext cx="8427186" cy="941660"/>
          </a:xfrm>
          <a:prstGeom prst="rect">
            <a:avLst/>
          </a:prstGeom>
          <a:solidFill>
            <a:srgbClr val="D9D9D9"/>
          </a:solidFill>
          <a:ln>
            <a:noFill/>
          </a:ln>
        </p:spPr>
        <p:txBody>
          <a:bodyPr spcFirstLastPara="1" wrap="square" lIns="91425" tIns="91425" rIns="91425" bIns="91425" anchor="t" anchorCtr="0">
            <a:noAutofit/>
          </a:bodyPr>
          <a:lstStyle/>
          <a:p>
            <a:pPr lvl="0"/>
            <a:r>
              <a:rPr lang="en-AU" dirty="0"/>
              <a:t>SELECT </a:t>
            </a:r>
            <a:r>
              <a:rPr lang="en-AU" dirty="0" smtClean="0"/>
              <a:t>*    FROM survey    LIMIT </a:t>
            </a:r>
            <a:r>
              <a:rPr lang="en-AU" dirty="0"/>
              <a:t>10;</a:t>
            </a:r>
            <a:endParaRPr sz="900" dirty="0">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1100135229"/>
              </p:ext>
            </p:extLst>
          </p:nvPr>
        </p:nvGraphicFramePr>
        <p:xfrm>
          <a:off x="127323" y="1471067"/>
          <a:ext cx="8611563" cy="2533774"/>
        </p:xfrm>
        <a:graphic>
          <a:graphicData uri="http://schemas.openxmlformats.org/drawingml/2006/table">
            <a:tbl>
              <a:tblPr>
                <a:noFill/>
                <a:tableStyleId>{8628B589-4659-4227-9C68-565DD4A46BFE}</a:tableStyleId>
              </a:tblPr>
              <a:tblGrid>
                <a:gridCol w="2553859">
                  <a:extLst>
                    <a:ext uri="{9D8B030D-6E8A-4147-A177-3AD203B41FA5}">
                      <a16:colId xmlns:a16="http://schemas.microsoft.com/office/drawing/2014/main" val="20000"/>
                    </a:ext>
                  </a:extLst>
                </a:gridCol>
                <a:gridCol w="3270220">
                  <a:extLst>
                    <a:ext uri="{9D8B030D-6E8A-4147-A177-3AD203B41FA5}">
                      <a16:colId xmlns:a16="http://schemas.microsoft.com/office/drawing/2014/main" val="20001"/>
                    </a:ext>
                  </a:extLst>
                </a:gridCol>
                <a:gridCol w="2787484">
                  <a:extLst>
                    <a:ext uri="{9D8B030D-6E8A-4147-A177-3AD203B41FA5}">
                      <a16:colId xmlns:a16="http://schemas.microsoft.com/office/drawing/2014/main" val="20002"/>
                    </a:ext>
                  </a:extLst>
                </a:gridCol>
              </a:tblGrid>
              <a:tr h="80342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b="1" baseline="0" dirty="0" smtClean="0">
                          <a:solidFill>
                            <a:srgbClr val="FFFFFF"/>
                          </a:solidFill>
                        </a:rPr>
                        <a:t>question</a:t>
                      </a:r>
                      <a:endParaRPr lang="en-AU" sz="1600" dirty="0" smtClean="0">
                        <a:effectLst/>
                        <a:latin typeface="Calibri" panose="020F0502020204030204" pitchFamily="34" charset="0"/>
                        <a:ea typeface="DengXian"/>
                        <a:cs typeface="Times New Roman" panose="02020603050405020304" pitchFamily="18" charset="0"/>
                      </a:endParaRPr>
                    </a:p>
                    <a:p>
                      <a:pPr marL="0" lvl="0" indent="0" algn="ctr" rtl="0">
                        <a:spcBef>
                          <a:spcPts val="0"/>
                        </a:spcBef>
                        <a:spcAft>
                          <a:spcPts val="0"/>
                        </a:spcAft>
                        <a:buNone/>
                      </a:pPr>
                      <a:endParaRPr sz="16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600" b="1" baseline="0" dirty="0" smtClean="0">
                          <a:solidFill>
                            <a:srgbClr val="FFFFFF"/>
                          </a:solidFill>
                        </a:rPr>
                        <a:t>user_id</a:t>
                      </a:r>
                      <a:endParaRPr sz="16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600" b="1" dirty="0" smtClean="0">
                          <a:solidFill>
                            <a:srgbClr val="FFFFFF"/>
                          </a:solidFill>
                        </a:rPr>
                        <a:t>response</a:t>
                      </a:r>
                      <a:endParaRPr sz="16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535974">
                <a:tc>
                  <a:txBody>
                    <a:bodyPr/>
                    <a:lstStyle/>
                    <a:p>
                      <a:pPr marL="0" marR="0" algn="ctr">
                        <a:lnSpc>
                          <a:spcPct val="107000"/>
                        </a:lnSpc>
                        <a:spcBef>
                          <a:spcPts val="0"/>
                        </a:spcBef>
                        <a:spcAft>
                          <a:spcPts val="0"/>
                        </a:spcAft>
                      </a:pPr>
                      <a:r>
                        <a:rPr lang="en-AU" sz="1400" dirty="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1. What are you looking for?</a:t>
                      </a:r>
                      <a:endParaRPr lang="en-AU" sz="1400" dirty="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005e7f99-d48c-4fce-b605-10506c85aaf7</a:t>
                      </a:r>
                      <a:endParaRPr lang="en-AU" sz="140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Women's Styles</a:t>
                      </a:r>
                      <a:endParaRPr lang="en-AU" sz="1400">
                        <a:effectLst/>
                        <a:latin typeface="Calibri" panose="020F0502020204030204" pitchFamily="34" charset="0"/>
                        <a:ea typeface="DengXian"/>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535974">
                <a:tc>
                  <a:txBody>
                    <a:bodyPr/>
                    <a:lstStyle/>
                    <a:p>
                      <a:pPr marL="0" marR="0" algn="ctr">
                        <a:lnSpc>
                          <a:spcPct val="107000"/>
                        </a:lnSpc>
                        <a:spcBef>
                          <a:spcPts val="0"/>
                        </a:spcBef>
                        <a:spcAft>
                          <a:spcPts val="0"/>
                        </a:spcAft>
                      </a:pPr>
                      <a:r>
                        <a:rPr lang="en-AU" sz="1400" dirty="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2. What's your fit?</a:t>
                      </a:r>
                      <a:endParaRPr lang="en-AU" sz="1400" dirty="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dirty="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005e7f99-d48c-4fce-b605-10506c85aaf7</a:t>
                      </a:r>
                      <a:endParaRPr lang="en-AU" sz="1400" dirty="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dirty="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Medium</a:t>
                      </a:r>
                      <a:endParaRPr lang="en-AU" sz="1400" dirty="0">
                        <a:effectLst/>
                        <a:latin typeface="Calibri" panose="020F0502020204030204" pitchFamily="34" charset="0"/>
                        <a:ea typeface="DengXian"/>
                        <a:cs typeface="Times New Roman" panose="02020603050405020304" pitchFamily="18" charset="0"/>
                      </a:endParaRPr>
                    </a:p>
                  </a:txBody>
                  <a:tcPr marL="9525" marR="9525" marT="9525" marB="9525" anchor="ctr"/>
                </a:tc>
                <a:extLst>
                  <a:ext uri="{0D108BD9-81ED-4DB2-BD59-A6C34878D82A}">
                    <a16:rowId xmlns:a16="http://schemas.microsoft.com/office/drawing/2014/main" val="10002"/>
                  </a:ext>
                </a:extLst>
              </a:tr>
              <a:tr h="658398">
                <a:tc>
                  <a:txBody>
                    <a:bodyPr/>
                    <a:lstStyle/>
                    <a:p>
                      <a:pPr marL="0" marR="0" algn="ctr">
                        <a:lnSpc>
                          <a:spcPct val="107000"/>
                        </a:lnSpc>
                        <a:spcBef>
                          <a:spcPts val="0"/>
                        </a:spcBef>
                        <a:spcAft>
                          <a:spcPts val="0"/>
                        </a:spcAft>
                      </a:pPr>
                      <a:r>
                        <a:rPr lang="en-AU" sz="140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3. Which shapes do you like?</a:t>
                      </a:r>
                      <a:endParaRPr lang="en-AU" sz="140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00a556ed-f13e-4c67-8704-27e3573684cd</a:t>
                      </a:r>
                      <a:endParaRPr lang="en-AU" sz="140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400" dirty="0">
                          <a:solidFill>
                            <a:srgbClr val="646466"/>
                          </a:solidFill>
                          <a:effectLst/>
                          <a:latin typeface="Times New Roman" panose="02020603050405020304" pitchFamily="18" charset="0"/>
                          <a:ea typeface="Times New Roman" panose="02020603050405020304" pitchFamily="18" charset="0"/>
                          <a:cs typeface="Times New Roman" panose="02020603050405020304" pitchFamily="18" charset="0"/>
                        </a:rPr>
                        <a:t>Round</a:t>
                      </a:r>
                      <a:endParaRPr lang="en-AU" sz="1400" dirty="0">
                        <a:effectLst/>
                        <a:latin typeface="Calibri" panose="020F0502020204030204" pitchFamily="34" charset="0"/>
                        <a:ea typeface="DengXian"/>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37680" y="299485"/>
            <a:ext cx="8427185" cy="527749"/>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 Survey </a:t>
            </a:r>
            <a:endParaRPr sz="2400" b="1" dirty="0">
              <a:solidFill>
                <a:srgbClr val="295269"/>
              </a:solidFill>
              <a:latin typeface="Roboto"/>
              <a:ea typeface="Roboto"/>
              <a:cs typeface="Roboto"/>
              <a:sym typeface="Roboto"/>
            </a:endParaRPr>
          </a:p>
        </p:txBody>
      </p:sp>
      <p:sp>
        <p:nvSpPr>
          <p:cNvPr id="323" name="Shape 323"/>
          <p:cNvSpPr txBox="1"/>
          <p:nvPr/>
        </p:nvSpPr>
        <p:spPr>
          <a:xfrm>
            <a:off x="5370652" y="185195"/>
            <a:ext cx="3679347" cy="4762530"/>
          </a:xfrm>
          <a:prstGeom prst="rect">
            <a:avLst/>
          </a:prstGeom>
          <a:solidFill>
            <a:srgbClr val="D9D9D9"/>
          </a:solidFill>
          <a:ln>
            <a:noFill/>
          </a:ln>
        </p:spPr>
        <p:txBody>
          <a:bodyPr spcFirstLastPara="1" wrap="square" lIns="91425" tIns="91425" rIns="91425" bIns="91425" anchor="t" anchorCtr="0">
            <a:noAutofit/>
          </a:bodyPr>
          <a:lstStyle/>
          <a:p>
            <a:r>
              <a:rPr lang="en-AU" dirty="0" smtClean="0"/>
              <a:t>-- T2:</a:t>
            </a:r>
          </a:p>
          <a:p>
            <a:r>
              <a:rPr lang="en-AU" dirty="0" smtClean="0"/>
              <a:t>SELECT</a:t>
            </a:r>
            <a:r>
              <a:rPr lang="en-AU" dirty="0"/>
              <a:t> question, </a:t>
            </a:r>
            <a:endParaRPr lang="en-AU" dirty="0" smtClean="0"/>
          </a:p>
          <a:p>
            <a:r>
              <a:rPr lang="en-AU" dirty="0" smtClean="0"/>
              <a:t>COUNT(DISTINCT</a:t>
            </a:r>
            <a:r>
              <a:rPr lang="en-AU" dirty="0"/>
              <a:t> </a:t>
            </a:r>
            <a:r>
              <a:rPr lang="en-AU" dirty="0" err="1"/>
              <a:t>user_id</a:t>
            </a:r>
            <a:r>
              <a:rPr lang="en-AU" dirty="0"/>
              <a:t>)</a:t>
            </a:r>
          </a:p>
          <a:p>
            <a:r>
              <a:rPr lang="en-AU" dirty="0"/>
              <a:t>FROM survey</a:t>
            </a:r>
          </a:p>
          <a:p>
            <a:r>
              <a:rPr lang="en-AU" dirty="0"/>
              <a:t>GROUP BY question</a:t>
            </a:r>
          </a:p>
          <a:p>
            <a:r>
              <a:rPr lang="en-AU" dirty="0"/>
              <a:t>ORDER BY question</a:t>
            </a:r>
            <a:r>
              <a:rPr lang="en-AU" dirty="0" smtClean="0"/>
              <a:t>;</a:t>
            </a:r>
          </a:p>
          <a:p>
            <a:r>
              <a:rPr lang="en-AU" dirty="0"/>
              <a:t>-- Q1: 500; Q2:475; Q3:380; Q4:361;  Q5:270</a:t>
            </a:r>
          </a:p>
          <a:p>
            <a:endParaRPr lang="en-AU" dirty="0" smtClean="0"/>
          </a:p>
          <a:p>
            <a:r>
              <a:rPr lang="en-AU" dirty="0" smtClean="0"/>
              <a:t>--</a:t>
            </a:r>
            <a:r>
              <a:rPr lang="en-AU" dirty="0"/>
              <a:t> T3</a:t>
            </a:r>
            <a:r>
              <a:rPr lang="en-AU" dirty="0" smtClean="0"/>
              <a:t>:</a:t>
            </a:r>
          </a:p>
          <a:p>
            <a:r>
              <a:rPr lang="en-AU" dirty="0" smtClean="0"/>
              <a:t>SELECT</a:t>
            </a:r>
            <a:r>
              <a:rPr lang="en-AU" dirty="0"/>
              <a:t> 100.0 * 500/500 </a:t>
            </a:r>
            <a:endParaRPr lang="en-AU" dirty="0" smtClean="0"/>
          </a:p>
          <a:p>
            <a:r>
              <a:rPr lang="en-AU" dirty="0" smtClean="0"/>
              <a:t>AS</a:t>
            </a:r>
            <a:r>
              <a:rPr lang="en-AU" dirty="0"/>
              <a:t> '%user_answer_Q1',</a:t>
            </a:r>
          </a:p>
          <a:p>
            <a:r>
              <a:rPr lang="en-AU" dirty="0"/>
              <a:t>100.0 * </a:t>
            </a:r>
            <a:r>
              <a:rPr lang="en-AU" dirty="0" smtClean="0"/>
              <a:t>475/500</a:t>
            </a:r>
          </a:p>
          <a:p>
            <a:r>
              <a:rPr lang="en-AU" dirty="0"/>
              <a:t> AS '%user_answer_Q2', </a:t>
            </a:r>
            <a:endParaRPr lang="en-AU" dirty="0" smtClean="0"/>
          </a:p>
          <a:p>
            <a:r>
              <a:rPr lang="en-AU" dirty="0" smtClean="0"/>
              <a:t>100.0</a:t>
            </a:r>
            <a:r>
              <a:rPr lang="en-AU" dirty="0"/>
              <a:t> * 380/475 </a:t>
            </a:r>
            <a:endParaRPr lang="en-AU" dirty="0" smtClean="0"/>
          </a:p>
          <a:p>
            <a:r>
              <a:rPr lang="en-AU" dirty="0" smtClean="0"/>
              <a:t>AS</a:t>
            </a:r>
            <a:r>
              <a:rPr lang="en-AU" dirty="0"/>
              <a:t> '%user_answer_Q3', </a:t>
            </a:r>
            <a:endParaRPr lang="en-AU" dirty="0" smtClean="0"/>
          </a:p>
          <a:p>
            <a:r>
              <a:rPr lang="en-AU" dirty="0" smtClean="0"/>
              <a:t>100.0</a:t>
            </a:r>
            <a:r>
              <a:rPr lang="en-AU" dirty="0"/>
              <a:t> * 361/380 </a:t>
            </a:r>
            <a:endParaRPr lang="en-AU" dirty="0" smtClean="0"/>
          </a:p>
          <a:p>
            <a:r>
              <a:rPr lang="en-AU" dirty="0" smtClean="0"/>
              <a:t>AS</a:t>
            </a:r>
            <a:r>
              <a:rPr lang="en-AU" dirty="0"/>
              <a:t> '%user_answer_Q4', </a:t>
            </a:r>
            <a:endParaRPr lang="en-AU" dirty="0" smtClean="0"/>
          </a:p>
          <a:p>
            <a:r>
              <a:rPr lang="en-AU" dirty="0" smtClean="0"/>
              <a:t>100.0</a:t>
            </a:r>
            <a:r>
              <a:rPr lang="en-AU" dirty="0"/>
              <a:t> * 270/361 </a:t>
            </a:r>
            <a:endParaRPr lang="en-AU" dirty="0" smtClean="0"/>
          </a:p>
          <a:p>
            <a:r>
              <a:rPr lang="en-AU" dirty="0" smtClean="0"/>
              <a:t>AS</a:t>
            </a:r>
            <a:r>
              <a:rPr lang="en-AU" dirty="0"/>
              <a:t> '%user_answer_Q5'</a:t>
            </a:r>
          </a:p>
          <a:p>
            <a:r>
              <a:rPr lang="en-AU" dirty="0"/>
              <a:t>FROM survey</a:t>
            </a:r>
          </a:p>
          <a:p>
            <a:r>
              <a:rPr lang="en-AU" dirty="0"/>
              <a:t>LIMIT 1;</a:t>
            </a:r>
          </a:p>
        </p:txBody>
      </p:sp>
      <p:sp>
        <p:nvSpPr>
          <p:cNvPr id="324" name="Shape 324"/>
          <p:cNvSpPr txBox="1"/>
          <p:nvPr/>
        </p:nvSpPr>
        <p:spPr>
          <a:xfrm>
            <a:off x="237680" y="729206"/>
            <a:ext cx="4941420" cy="30209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AU" b="1" dirty="0" smtClean="0"/>
              <a:t>T2 &amp; T3.</a:t>
            </a:r>
            <a:r>
              <a:rPr lang="en-AU" dirty="0" smtClean="0">
                <a:latin typeface="Roboto"/>
                <a:ea typeface="Roboto"/>
                <a:sym typeface="Roboto"/>
              </a:rPr>
              <a:t> </a:t>
            </a:r>
            <a:r>
              <a:rPr lang="en-AU" dirty="0"/>
              <a:t>Users </a:t>
            </a:r>
            <a:r>
              <a:rPr lang="en-AU" dirty="0" smtClean="0"/>
              <a:t> </a:t>
            </a:r>
            <a:r>
              <a:rPr lang="en-AU" dirty="0"/>
              <a:t>“give up” at different points in the </a:t>
            </a:r>
            <a:r>
              <a:rPr lang="en-AU" dirty="0" smtClean="0"/>
              <a:t>survey. </a:t>
            </a:r>
            <a:r>
              <a:rPr lang="en-AU" i="1" dirty="0" smtClean="0"/>
              <a:t>Q</a:t>
            </a:r>
            <a:r>
              <a:rPr lang="en-AU" dirty="0" smtClean="0"/>
              <a:t>5 </a:t>
            </a:r>
            <a:r>
              <a:rPr lang="en-AU" dirty="0"/>
              <a:t>‘When was your last eye exam?’ has the lowest score of 75</a:t>
            </a:r>
            <a:r>
              <a:rPr lang="en-AU" dirty="0" smtClean="0"/>
              <a:t>%. Main </a:t>
            </a:r>
            <a:r>
              <a:rPr lang="en-AU" dirty="0"/>
              <a:t>reasons are: </a:t>
            </a:r>
          </a:p>
          <a:p>
            <a:pPr marL="285750" lvl="0" indent="-285750">
              <a:buFont typeface="Arial" panose="020B0604020202020204" pitchFamily="34" charset="0"/>
              <a:buChar char="•"/>
            </a:pPr>
            <a:r>
              <a:rPr lang="en-AU" dirty="0"/>
              <a:t>Most people don’t remember </a:t>
            </a:r>
            <a:r>
              <a:rPr lang="en-AU" dirty="0" smtClean="0"/>
              <a:t>the last </a:t>
            </a:r>
            <a:r>
              <a:rPr lang="en-AU" dirty="0"/>
              <a:t>time they had their </a:t>
            </a:r>
            <a:r>
              <a:rPr lang="en-AU" dirty="0" smtClean="0"/>
              <a:t> eyes examined; </a:t>
            </a:r>
            <a:endParaRPr lang="en-AU" dirty="0"/>
          </a:p>
          <a:p>
            <a:pPr marL="285750" lvl="0" indent="-285750">
              <a:buFont typeface="Arial" panose="020B0604020202020204" pitchFamily="34" charset="0"/>
              <a:buChar char="•"/>
            </a:pPr>
            <a:r>
              <a:rPr lang="en-AU" dirty="0" smtClean="0"/>
              <a:t>majority </a:t>
            </a:r>
            <a:r>
              <a:rPr lang="en-AU" dirty="0"/>
              <a:t>of people haven’t had their eyes examined for a long </a:t>
            </a:r>
            <a:r>
              <a:rPr lang="en-AU" dirty="0" smtClean="0"/>
              <a:t>time;</a:t>
            </a:r>
          </a:p>
          <a:p>
            <a:pPr marL="285750" lvl="0" indent="-285750">
              <a:buFont typeface="Arial" panose="020B0604020202020204" pitchFamily="34" charset="0"/>
              <a:buChar char="•"/>
            </a:pPr>
            <a:r>
              <a:rPr lang="en-AU" dirty="0" smtClean="0"/>
              <a:t>people </a:t>
            </a:r>
            <a:r>
              <a:rPr lang="en-AU" dirty="0"/>
              <a:t>start to get ‘weary’ after each question, especially towards the end of the survey questions, start to lose interests pretty quickly.  </a:t>
            </a:r>
            <a:endParaRPr lang="en-AU" dirty="0" smtClean="0"/>
          </a:p>
          <a:p>
            <a:pPr marL="285750" lvl="0" indent="-285750">
              <a:buFont typeface="Arial" panose="020B0604020202020204" pitchFamily="34" charset="0"/>
              <a:buChar char="•"/>
            </a:pPr>
            <a:r>
              <a:rPr lang="en-AU" dirty="0" smtClean="0"/>
              <a:t>Probably </a:t>
            </a:r>
            <a:r>
              <a:rPr lang="en-AU" dirty="0"/>
              <a:t>to ‘hook’ user on, use an interesting question, such as ‘Which celebrity you admire who has a really cool looking </a:t>
            </a:r>
            <a:r>
              <a:rPr lang="en-AU" dirty="0" smtClean="0"/>
              <a:t>glass-wear</a:t>
            </a:r>
            <a:r>
              <a:rPr lang="en-AU" dirty="0"/>
              <a:t>?’</a:t>
            </a:r>
          </a:p>
          <a:p>
            <a:r>
              <a:rPr lang="en-AU" dirty="0"/>
              <a:t> </a:t>
            </a:r>
          </a:p>
          <a:p>
            <a:endParaRPr lang="en-AU" dirty="0" smtClean="0"/>
          </a:p>
          <a:p>
            <a:endParaRPr lang="en-AU" dirty="0"/>
          </a:p>
        </p:txBody>
      </p:sp>
      <p:graphicFrame>
        <p:nvGraphicFramePr>
          <p:cNvPr id="325" name="Shape 325"/>
          <p:cNvGraphicFramePr/>
          <p:nvPr>
            <p:extLst>
              <p:ext uri="{D42A27DB-BD31-4B8C-83A1-F6EECF244321}">
                <p14:modId xmlns:p14="http://schemas.microsoft.com/office/powerpoint/2010/main" val="2416548797"/>
              </p:ext>
            </p:extLst>
          </p:nvPr>
        </p:nvGraphicFramePr>
        <p:xfrm>
          <a:off x="237680" y="3889093"/>
          <a:ext cx="4920901" cy="1157278"/>
        </p:xfrm>
        <a:graphic>
          <a:graphicData uri="http://schemas.openxmlformats.org/drawingml/2006/table">
            <a:tbl>
              <a:tblPr>
                <a:noFill/>
                <a:tableStyleId>{8628B589-4659-4227-9C68-565DD4A46BFE}</a:tableStyleId>
              </a:tblPr>
              <a:tblGrid>
                <a:gridCol w="916031">
                  <a:extLst>
                    <a:ext uri="{9D8B030D-6E8A-4147-A177-3AD203B41FA5}">
                      <a16:colId xmlns:a16="http://schemas.microsoft.com/office/drawing/2014/main" val="20000"/>
                    </a:ext>
                  </a:extLst>
                </a:gridCol>
                <a:gridCol w="916031">
                  <a:extLst>
                    <a:ext uri="{9D8B030D-6E8A-4147-A177-3AD203B41FA5}">
                      <a16:colId xmlns:a16="http://schemas.microsoft.com/office/drawing/2014/main" val="1947044420"/>
                    </a:ext>
                  </a:extLst>
                </a:gridCol>
                <a:gridCol w="916031">
                  <a:extLst>
                    <a:ext uri="{9D8B030D-6E8A-4147-A177-3AD203B41FA5}">
                      <a16:colId xmlns:a16="http://schemas.microsoft.com/office/drawing/2014/main" val="4263510265"/>
                    </a:ext>
                  </a:extLst>
                </a:gridCol>
                <a:gridCol w="1172979">
                  <a:extLst>
                    <a:ext uri="{9D8B030D-6E8A-4147-A177-3AD203B41FA5}">
                      <a16:colId xmlns:a16="http://schemas.microsoft.com/office/drawing/2014/main" val="20001"/>
                    </a:ext>
                  </a:extLst>
                </a:gridCol>
                <a:gridCol w="999829">
                  <a:extLst>
                    <a:ext uri="{9D8B030D-6E8A-4147-A177-3AD203B41FA5}">
                      <a16:colId xmlns:a16="http://schemas.microsoft.com/office/drawing/2014/main" val="20002"/>
                    </a:ext>
                  </a:extLst>
                </a:gridCol>
              </a:tblGrid>
              <a:tr h="821803">
                <a:tc>
                  <a:txBody>
                    <a:bodyPr/>
                    <a:lstStyle/>
                    <a:p>
                      <a:pPr marL="0" marR="0" algn="ctr">
                        <a:lnSpc>
                          <a:spcPct val="107000"/>
                        </a:lnSpc>
                        <a:spcBef>
                          <a:spcPts val="0"/>
                        </a:spcBef>
                        <a:spcAft>
                          <a:spcPts val="0"/>
                        </a:spcAft>
                      </a:pPr>
                      <a:r>
                        <a:rPr lang="en-AU" sz="1050" b="1" dirty="0">
                          <a:solidFill>
                            <a:srgbClr val="19191A"/>
                          </a:solidFill>
                          <a:effectLst/>
                          <a:latin typeface="Apercu"/>
                          <a:ea typeface="Times New Roman" panose="02020603050405020304" pitchFamily="18" charset="0"/>
                          <a:cs typeface="Times New Roman" panose="02020603050405020304" pitchFamily="18" charset="0"/>
                        </a:rPr>
                        <a:t>%user</a:t>
                      </a: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_</a:t>
                      </a:r>
                    </a:p>
                    <a:p>
                      <a:pPr marL="0" marR="0" algn="ctr">
                        <a:lnSpc>
                          <a:spcPct val="107000"/>
                        </a:lnSpc>
                        <a:spcBef>
                          <a:spcPts val="0"/>
                        </a:spcBef>
                        <a:spcAft>
                          <a:spcPts val="0"/>
                        </a:spcAft>
                      </a:pP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answer_Q1</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AU" sz="1050" b="1" dirty="0">
                          <a:solidFill>
                            <a:srgbClr val="19191A"/>
                          </a:solidFill>
                          <a:effectLst/>
                          <a:latin typeface="Apercu"/>
                          <a:ea typeface="Times New Roman" panose="02020603050405020304" pitchFamily="18" charset="0"/>
                          <a:cs typeface="Times New Roman" panose="02020603050405020304" pitchFamily="18" charset="0"/>
                        </a:rPr>
                        <a:t>%user</a:t>
                      </a: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_</a:t>
                      </a:r>
                    </a:p>
                    <a:p>
                      <a:pPr marL="0" marR="0" algn="ctr">
                        <a:lnSpc>
                          <a:spcPct val="107000"/>
                        </a:lnSpc>
                        <a:spcBef>
                          <a:spcPts val="0"/>
                        </a:spcBef>
                        <a:spcAft>
                          <a:spcPts val="0"/>
                        </a:spcAft>
                      </a:pP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answer_Q2</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AU" sz="1050" b="1" dirty="0">
                          <a:solidFill>
                            <a:srgbClr val="19191A"/>
                          </a:solidFill>
                          <a:effectLst/>
                          <a:latin typeface="Apercu"/>
                          <a:ea typeface="Times New Roman" panose="02020603050405020304" pitchFamily="18" charset="0"/>
                          <a:cs typeface="Times New Roman" panose="02020603050405020304" pitchFamily="18" charset="0"/>
                        </a:rPr>
                        <a:t>%user</a:t>
                      </a: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_</a:t>
                      </a:r>
                    </a:p>
                    <a:p>
                      <a:pPr marL="0" marR="0" algn="ctr">
                        <a:lnSpc>
                          <a:spcPct val="107000"/>
                        </a:lnSpc>
                        <a:spcBef>
                          <a:spcPts val="0"/>
                        </a:spcBef>
                        <a:spcAft>
                          <a:spcPts val="0"/>
                        </a:spcAft>
                      </a:pP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answer_Q3</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AU" sz="1050" b="1" dirty="0">
                          <a:solidFill>
                            <a:srgbClr val="19191A"/>
                          </a:solidFill>
                          <a:effectLst/>
                          <a:latin typeface="Apercu"/>
                          <a:ea typeface="Times New Roman" panose="02020603050405020304" pitchFamily="18" charset="0"/>
                          <a:cs typeface="Times New Roman" panose="02020603050405020304" pitchFamily="18" charset="0"/>
                        </a:rPr>
                        <a:t>%user</a:t>
                      </a: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_</a:t>
                      </a:r>
                    </a:p>
                    <a:p>
                      <a:pPr marL="0" marR="0" algn="ctr">
                        <a:lnSpc>
                          <a:spcPct val="107000"/>
                        </a:lnSpc>
                        <a:spcBef>
                          <a:spcPts val="0"/>
                        </a:spcBef>
                        <a:spcAft>
                          <a:spcPts val="0"/>
                        </a:spcAft>
                      </a:pP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answer_Q4</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solidFill>
                      <a:srgbClr val="204056">
                        <a:alpha val="82490"/>
                      </a:srgbClr>
                    </a:solidFill>
                  </a:tcPr>
                </a:tc>
                <a:tc>
                  <a:txBody>
                    <a:bodyPr/>
                    <a:lstStyle/>
                    <a:p>
                      <a:pPr marL="0" marR="0" algn="ctr">
                        <a:lnSpc>
                          <a:spcPct val="107000"/>
                        </a:lnSpc>
                        <a:spcBef>
                          <a:spcPts val="0"/>
                        </a:spcBef>
                        <a:spcAft>
                          <a:spcPts val="0"/>
                        </a:spcAft>
                      </a:pPr>
                      <a:r>
                        <a:rPr lang="en-AU" sz="1050" b="1" dirty="0">
                          <a:solidFill>
                            <a:srgbClr val="19191A"/>
                          </a:solidFill>
                          <a:effectLst/>
                          <a:latin typeface="Apercu"/>
                          <a:ea typeface="Times New Roman" panose="02020603050405020304" pitchFamily="18" charset="0"/>
                          <a:cs typeface="Times New Roman" panose="02020603050405020304" pitchFamily="18" charset="0"/>
                        </a:rPr>
                        <a:t>%user</a:t>
                      </a: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_</a:t>
                      </a:r>
                    </a:p>
                    <a:p>
                      <a:pPr marL="0" marR="0" algn="ctr">
                        <a:lnSpc>
                          <a:spcPct val="107000"/>
                        </a:lnSpc>
                        <a:spcBef>
                          <a:spcPts val="0"/>
                        </a:spcBef>
                        <a:spcAft>
                          <a:spcPts val="0"/>
                        </a:spcAft>
                      </a:pPr>
                      <a:r>
                        <a:rPr lang="en-AU" sz="1050" b="1" dirty="0" smtClean="0">
                          <a:solidFill>
                            <a:srgbClr val="19191A"/>
                          </a:solidFill>
                          <a:effectLst/>
                          <a:latin typeface="Apercu"/>
                          <a:ea typeface="Times New Roman" panose="02020603050405020304" pitchFamily="18" charset="0"/>
                          <a:cs typeface="Times New Roman" panose="02020603050405020304" pitchFamily="18" charset="0"/>
                        </a:rPr>
                        <a:t>answer_Q5</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solidFill>
                      <a:srgbClr val="204056">
                        <a:alpha val="82490"/>
                      </a:srgbClr>
                    </a:solidFill>
                  </a:tcPr>
                </a:tc>
                <a:extLst>
                  <a:ext uri="{0D108BD9-81ED-4DB2-BD59-A6C34878D82A}">
                    <a16:rowId xmlns:a16="http://schemas.microsoft.com/office/drawing/2014/main" val="10000"/>
                  </a:ext>
                </a:extLst>
              </a:tr>
              <a:tr h="335475">
                <a:tc>
                  <a:txBody>
                    <a:bodyPr/>
                    <a:lstStyle/>
                    <a:p>
                      <a:pPr marL="0" marR="0" algn="ctr">
                        <a:lnSpc>
                          <a:spcPct val="107000"/>
                        </a:lnSpc>
                        <a:spcBef>
                          <a:spcPts val="0"/>
                        </a:spcBef>
                        <a:spcAft>
                          <a:spcPts val="0"/>
                        </a:spcAft>
                      </a:pPr>
                      <a:r>
                        <a:rPr lang="en-AU" sz="1050">
                          <a:solidFill>
                            <a:srgbClr val="646466"/>
                          </a:solidFill>
                          <a:effectLst/>
                          <a:latin typeface="Apercu"/>
                          <a:ea typeface="Times New Roman" panose="02020603050405020304" pitchFamily="18" charset="0"/>
                          <a:cs typeface="Times New Roman" panose="02020603050405020304" pitchFamily="18" charset="0"/>
                        </a:rPr>
                        <a:t>100.0</a:t>
                      </a:r>
                      <a:endParaRPr lang="en-AU" sz="110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050">
                          <a:solidFill>
                            <a:srgbClr val="646466"/>
                          </a:solidFill>
                          <a:effectLst/>
                          <a:latin typeface="Apercu"/>
                          <a:ea typeface="Times New Roman" panose="02020603050405020304" pitchFamily="18" charset="0"/>
                          <a:cs typeface="Times New Roman" panose="02020603050405020304" pitchFamily="18" charset="0"/>
                        </a:rPr>
                        <a:t>95.0</a:t>
                      </a:r>
                      <a:endParaRPr lang="en-AU" sz="110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050" dirty="0">
                          <a:solidFill>
                            <a:srgbClr val="646466"/>
                          </a:solidFill>
                          <a:effectLst/>
                          <a:latin typeface="Apercu"/>
                          <a:ea typeface="Times New Roman" panose="02020603050405020304" pitchFamily="18" charset="0"/>
                          <a:cs typeface="Times New Roman" panose="02020603050405020304" pitchFamily="18" charset="0"/>
                        </a:rPr>
                        <a:t>80.0</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050" dirty="0">
                          <a:solidFill>
                            <a:srgbClr val="646466"/>
                          </a:solidFill>
                          <a:effectLst/>
                          <a:latin typeface="Apercu"/>
                          <a:ea typeface="Times New Roman" panose="02020603050405020304" pitchFamily="18" charset="0"/>
                          <a:cs typeface="Times New Roman" panose="02020603050405020304" pitchFamily="18" charset="0"/>
                        </a:rPr>
                        <a:t>95.0</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AU" sz="1050" dirty="0" smtClean="0">
                          <a:solidFill>
                            <a:srgbClr val="646466"/>
                          </a:solidFill>
                          <a:effectLst/>
                          <a:latin typeface="Apercu"/>
                          <a:ea typeface="Times New Roman" panose="02020603050405020304" pitchFamily="18" charset="0"/>
                          <a:cs typeface="Times New Roman" panose="02020603050405020304" pitchFamily="18" charset="0"/>
                        </a:rPr>
                        <a:t>75.0</a:t>
                      </a:r>
                      <a:endParaRPr lang="en-AU" sz="1100" dirty="0">
                        <a:effectLst/>
                        <a:latin typeface="Calibri" panose="020F0502020204030204" pitchFamily="34" charset="0"/>
                        <a:ea typeface="DengXian"/>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02434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6128" y="185195"/>
            <a:ext cx="3576748" cy="925975"/>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 T4. Purchase Funnel:</a:t>
            </a:r>
            <a:endParaRPr lang="en-AU" sz="2400" dirty="0"/>
          </a:p>
          <a:p>
            <a:pPr marL="0" lvl="0" indent="0" rtl="0">
              <a:spcBef>
                <a:spcPts val="0"/>
              </a:spcBef>
              <a:spcAft>
                <a:spcPts val="0"/>
              </a:spcAft>
              <a:buNone/>
            </a:pPr>
            <a:r>
              <a:rPr lang="en" sz="2400" b="1" dirty="0" smtClean="0">
                <a:solidFill>
                  <a:srgbClr val="295269"/>
                </a:solidFill>
                <a:latin typeface="Roboto"/>
                <a:ea typeface="Roboto"/>
                <a:cs typeface="Roboto"/>
                <a:sym typeface="Roboto"/>
              </a:rPr>
              <a:t> </a:t>
            </a:r>
            <a:endParaRPr sz="2400" b="1" dirty="0">
              <a:solidFill>
                <a:srgbClr val="295269"/>
              </a:solidFill>
              <a:latin typeface="Roboto"/>
              <a:ea typeface="Roboto"/>
              <a:cs typeface="Roboto"/>
              <a:sym typeface="Roboto"/>
            </a:endParaRPr>
          </a:p>
        </p:txBody>
      </p:sp>
      <p:sp>
        <p:nvSpPr>
          <p:cNvPr id="323" name="Shape 323"/>
          <p:cNvSpPr txBox="1"/>
          <p:nvPr/>
        </p:nvSpPr>
        <p:spPr>
          <a:xfrm>
            <a:off x="5116009" y="729206"/>
            <a:ext cx="3669177" cy="1064870"/>
          </a:xfrm>
          <a:prstGeom prst="rect">
            <a:avLst/>
          </a:prstGeom>
          <a:solidFill>
            <a:srgbClr val="D9D9D9"/>
          </a:solidFill>
          <a:ln>
            <a:noFill/>
          </a:ln>
        </p:spPr>
        <p:txBody>
          <a:bodyPr spcFirstLastPara="1" wrap="square" lIns="91425" tIns="91425" rIns="91425" bIns="91425" anchor="t" anchorCtr="0">
            <a:noAutofit/>
          </a:bodyPr>
          <a:lstStyle/>
          <a:p>
            <a:r>
              <a:rPr lang="en-AU" dirty="0"/>
              <a:t>SELECT * FROM quiz LIMIT 5;</a:t>
            </a:r>
          </a:p>
          <a:p>
            <a:r>
              <a:rPr lang="en-AU" dirty="0"/>
              <a:t>SELECT * FROM </a:t>
            </a:r>
            <a:r>
              <a:rPr lang="en-AU" dirty="0" err="1"/>
              <a:t>home_try_on</a:t>
            </a:r>
            <a:r>
              <a:rPr lang="en-AU" dirty="0"/>
              <a:t> LIMIT 5;</a:t>
            </a:r>
          </a:p>
          <a:p>
            <a:r>
              <a:rPr lang="en-AU" dirty="0"/>
              <a:t>SELECT * FROM purchase LIMIT 5;</a:t>
            </a:r>
            <a:endParaRPr lang="en-AU" dirty="0"/>
          </a:p>
        </p:txBody>
      </p:sp>
      <p:sp>
        <p:nvSpPr>
          <p:cNvPr id="324" name="Shape 324"/>
          <p:cNvSpPr txBox="1"/>
          <p:nvPr/>
        </p:nvSpPr>
        <p:spPr>
          <a:xfrm>
            <a:off x="532434" y="729206"/>
            <a:ext cx="4444680" cy="18287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AU" dirty="0" smtClean="0"/>
              <a:t>Take </a:t>
            </a:r>
            <a:r>
              <a:rPr lang="en-AU" dirty="0"/>
              <a:t>the Style Quiz → Home Try-On → Purchase the Perfect Pair of </a:t>
            </a:r>
            <a:r>
              <a:rPr lang="en-AU" dirty="0" smtClean="0"/>
              <a:t>Glasses; </a:t>
            </a:r>
          </a:p>
          <a:p>
            <a:pPr marL="285750" indent="-285750">
              <a:buFont typeface="Arial" panose="020B0604020202020204" pitchFamily="34" charset="0"/>
              <a:buChar char="•"/>
            </a:pPr>
            <a:r>
              <a:rPr lang="en-AU" dirty="0" smtClean="0"/>
              <a:t>During </a:t>
            </a:r>
            <a:r>
              <a:rPr lang="en-AU" dirty="0"/>
              <a:t>the Home Try-On stage, we will be conducting an A/B Test:</a:t>
            </a:r>
          </a:p>
          <a:p>
            <a:pPr lvl="0"/>
            <a:r>
              <a:rPr lang="en-AU" dirty="0" smtClean="0"/>
              <a:t>	50</a:t>
            </a:r>
            <a:r>
              <a:rPr lang="en-AU" dirty="0"/>
              <a:t>% of the users will get </a:t>
            </a:r>
            <a:r>
              <a:rPr lang="en-AU" b="1" dirty="0"/>
              <a:t>3</a:t>
            </a:r>
            <a:r>
              <a:rPr lang="en-AU" dirty="0"/>
              <a:t> pairs to try on</a:t>
            </a:r>
          </a:p>
          <a:p>
            <a:pPr lvl="0"/>
            <a:r>
              <a:rPr lang="en-AU" dirty="0" smtClean="0"/>
              <a:t>	50</a:t>
            </a:r>
            <a:r>
              <a:rPr lang="en-AU" dirty="0"/>
              <a:t>% of the users will get </a:t>
            </a:r>
            <a:r>
              <a:rPr lang="en-AU" b="1" dirty="0"/>
              <a:t>5</a:t>
            </a:r>
            <a:r>
              <a:rPr lang="en-AU" dirty="0"/>
              <a:t> pairs to try </a:t>
            </a:r>
            <a:r>
              <a:rPr lang="en-AU" dirty="0" smtClean="0"/>
              <a:t>on</a:t>
            </a:r>
          </a:p>
          <a:p>
            <a:pPr marL="285750" lvl="0" indent="-285750">
              <a:buFont typeface="Arial" panose="020B0604020202020204" pitchFamily="34" charset="0"/>
              <a:buChar char="•"/>
            </a:pPr>
            <a:r>
              <a:rPr lang="en-AU" dirty="0" smtClean="0"/>
              <a:t>The </a:t>
            </a:r>
            <a:r>
              <a:rPr lang="en-AU" dirty="0"/>
              <a:t>data will be distributed across three tables:</a:t>
            </a:r>
          </a:p>
          <a:p>
            <a:pPr lvl="0"/>
            <a:r>
              <a:rPr lang="en-AU" dirty="0" smtClean="0"/>
              <a:t>	Quiz,  </a:t>
            </a:r>
            <a:r>
              <a:rPr lang="en-AU" dirty="0" err="1" smtClean="0"/>
              <a:t>home_try_on</a:t>
            </a:r>
            <a:r>
              <a:rPr lang="en-AU" dirty="0" smtClean="0"/>
              <a:t>,  purchase</a:t>
            </a:r>
            <a:endParaRPr lang="en-AU" dirty="0"/>
          </a:p>
          <a:p>
            <a:pPr lvl="0">
              <a:lnSpc>
                <a:spcPct val="115000"/>
              </a:lnSpc>
              <a:buClr>
                <a:schemeClr val="dk1"/>
              </a:buClr>
              <a:buSzPts val="1100"/>
            </a:pPr>
            <a:r>
              <a:rPr lang="en-AU" dirty="0"/>
              <a:t> </a:t>
            </a:r>
          </a:p>
          <a:p>
            <a:endParaRPr lang="en-AU" dirty="0" smtClean="0"/>
          </a:p>
          <a:p>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3722550957"/>
              </p:ext>
            </p:extLst>
          </p:nvPr>
        </p:nvGraphicFramePr>
        <p:xfrm>
          <a:off x="69450" y="2771553"/>
          <a:ext cx="8715736" cy="2213516"/>
        </p:xfrm>
        <a:graphic>
          <a:graphicData uri="http://schemas.openxmlformats.org/drawingml/2006/table">
            <a:tbl>
              <a:tblPr firstRow="1" firstCol="1" bandRow="1">
                <a:tableStyleId>{8628B589-4659-4227-9C68-565DD4A46BFE}</a:tableStyleId>
              </a:tblPr>
              <a:tblGrid>
                <a:gridCol w="2095040">
                  <a:extLst>
                    <a:ext uri="{9D8B030D-6E8A-4147-A177-3AD203B41FA5}">
                      <a16:colId xmlns:a16="http://schemas.microsoft.com/office/drawing/2014/main" val="75397847"/>
                    </a:ext>
                  </a:extLst>
                </a:gridCol>
                <a:gridCol w="2078920">
                  <a:extLst>
                    <a:ext uri="{9D8B030D-6E8A-4147-A177-3AD203B41FA5}">
                      <a16:colId xmlns:a16="http://schemas.microsoft.com/office/drawing/2014/main" val="3383276108"/>
                    </a:ext>
                  </a:extLst>
                </a:gridCol>
                <a:gridCol w="907229">
                  <a:extLst>
                    <a:ext uri="{9D8B030D-6E8A-4147-A177-3AD203B41FA5}">
                      <a16:colId xmlns:a16="http://schemas.microsoft.com/office/drawing/2014/main" val="1702386116"/>
                    </a:ext>
                  </a:extLst>
                </a:gridCol>
                <a:gridCol w="1160609">
                  <a:extLst>
                    <a:ext uri="{9D8B030D-6E8A-4147-A177-3AD203B41FA5}">
                      <a16:colId xmlns:a16="http://schemas.microsoft.com/office/drawing/2014/main" val="3766400072"/>
                    </a:ext>
                  </a:extLst>
                </a:gridCol>
                <a:gridCol w="1017044">
                  <a:extLst>
                    <a:ext uri="{9D8B030D-6E8A-4147-A177-3AD203B41FA5}">
                      <a16:colId xmlns:a16="http://schemas.microsoft.com/office/drawing/2014/main" val="3186043645"/>
                    </a:ext>
                  </a:extLst>
                </a:gridCol>
                <a:gridCol w="1456894">
                  <a:extLst>
                    <a:ext uri="{9D8B030D-6E8A-4147-A177-3AD203B41FA5}">
                      <a16:colId xmlns:a16="http://schemas.microsoft.com/office/drawing/2014/main" val="3815149575"/>
                    </a:ext>
                  </a:extLst>
                </a:gridCol>
              </a:tblGrid>
              <a:tr h="330462">
                <a:tc>
                  <a:txBody>
                    <a:bodyPr/>
                    <a:lstStyle/>
                    <a:p>
                      <a:pPr marL="0" marR="0" algn="ctr">
                        <a:lnSpc>
                          <a:spcPct val="107000"/>
                        </a:lnSpc>
                        <a:spcBef>
                          <a:spcPts val="0"/>
                        </a:spcBef>
                        <a:spcAft>
                          <a:spcPts val="0"/>
                        </a:spcAft>
                      </a:pPr>
                      <a:r>
                        <a:rPr lang="en-AU" sz="1200" b="1" dirty="0" err="1">
                          <a:solidFill>
                            <a:schemeClr val="tx1"/>
                          </a:solidFill>
                          <a:effectLst/>
                        </a:rPr>
                        <a:t>user_id</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style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fit</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shape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solidFill>
                            <a:schemeClr val="tx1"/>
                          </a:solidFill>
                          <a:effectLst/>
                        </a:rPr>
                        <a:t>color</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nSpc>
                          <a:spcPct val="107000"/>
                        </a:lnSpc>
                        <a:spcBef>
                          <a:spcPts val="0"/>
                        </a:spcBef>
                        <a:spcAft>
                          <a:spcPts val="800"/>
                        </a:spcAft>
                      </a:pPr>
                      <a:r>
                        <a:rPr lang="en-AU" sz="1200" b="1" dirty="0">
                          <a:solidFill>
                            <a:schemeClr val="tx1"/>
                          </a:solidFill>
                          <a:effectLst/>
                        </a:rPr>
                        <a:t> </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496373226"/>
                  </a:ext>
                </a:extLst>
              </a:tr>
              <a:tr h="389469">
                <a:tc>
                  <a:txBody>
                    <a:bodyPr/>
                    <a:lstStyle/>
                    <a:p>
                      <a:pPr marL="0" marR="0" algn="ctr">
                        <a:lnSpc>
                          <a:spcPct val="107000"/>
                        </a:lnSpc>
                        <a:spcBef>
                          <a:spcPts val="0"/>
                        </a:spcBef>
                        <a:spcAft>
                          <a:spcPts val="0"/>
                        </a:spcAft>
                      </a:pPr>
                      <a:r>
                        <a:rPr lang="en-AU" sz="900" dirty="0">
                          <a:effectLst/>
                        </a:rPr>
                        <a:t>4e8118dc-bb3d-49bf-85fc-cca8d83232ac</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Women's Styles</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Medium</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Rectangular</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Tortoise</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nSpc>
                          <a:spcPct val="107000"/>
                        </a:lnSpc>
                        <a:spcBef>
                          <a:spcPts val="0"/>
                        </a:spcBef>
                        <a:spcAft>
                          <a:spcPts val="800"/>
                        </a:spcAft>
                      </a:pPr>
                      <a:r>
                        <a:rPr lang="en-AU" sz="900" dirty="0">
                          <a:effectLst/>
                        </a:rPr>
                        <a:t> </a:t>
                      </a:r>
                      <a:endParaRPr lang="en-AU" sz="900" dirty="0">
                        <a:effectLst/>
                        <a:latin typeface="Calibri" panose="020F0502020204030204" pitchFamily="34" charset="0"/>
                        <a:ea typeface="DengXian"/>
                        <a:cs typeface="Times New Roman" panose="02020603050405020304" pitchFamily="18" charset="0"/>
                      </a:endParaRPr>
                    </a:p>
                  </a:txBody>
                  <a:tcPr marL="0" marR="0" marT="0" marB="0" anchor="ctr"/>
                </a:tc>
                <a:extLst>
                  <a:ext uri="{0D108BD9-81ED-4DB2-BD59-A6C34878D82A}">
                    <a16:rowId xmlns:a16="http://schemas.microsoft.com/office/drawing/2014/main" val="3990008759"/>
                  </a:ext>
                </a:extLst>
              </a:tr>
              <a:tr h="289496">
                <a:tc>
                  <a:txBody>
                    <a:bodyPr/>
                    <a:lstStyle/>
                    <a:p>
                      <a:pPr marL="0" marR="0" algn="ctr">
                        <a:lnSpc>
                          <a:spcPct val="107000"/>
                        </a:lnSpc>
                        <a:spcBef>
                          <a:spcPts val="0"/>
                        </a:spcBef>
                        <a:spcAft>
                          <a:spcPts val="0"/>
                        </a:spcAft>
                      </a:pPr>
                      <a:r>
                        <a:rPr lang="en-AU" sz="1200" b="1" dirty="0" err="1">
                          <a:solidFill>
                            <a:schemeClr val="tx1"/>
                          </a:solidFill>
                          <a:effectLst/>
                        </a:rPr>
                        <a:t>user_id</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solidFill>
                            <a:schemeClr val="tx1"/>
                          </a:solidFill>
                          <a:effectLst/>
                        </a:rPr>
                        <a:t>number_of_pairs</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address</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a:lnSpc>
                          <a:spcPct val="107000"/>
                        </a:lnSpc>
                      </a:pPr>
                      <a:endParaRPr lang="en-AU" sz="1200" b="1" dirty="0">
                        <a:solidFill>
                          <a:schemeClr val="tx1"/>
                        </a:solidFill>
                        <a:effectLst/>
                        <a:latin typeface="Calibri" panose="020F0502020204030204" pitchFamily="34" charset="0"/>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a:lnSpc>
                          <a:spcPct val="107000"/>
                        </a:lnSpc>
                      </a:pPr>
                      <a:endParaRPr lang="en-AU" sz="1200" b="1" dirty="0">
                        <a:solidFill>
                          <a:schemeClr val="tx1"/>
                        </a:solidFill>
                        <a:effectLst/>
                        <a:latin typeface="Calibri" panose="020F0502020204030204" pitchFamily="34" charset="0"/>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nSpc>
                          <a:spcPct val="107000"/>
                        </a:lnSpc>
                        <a:spcBef>
                          <a:spcPts val="0"/>
                        </a:spcBef>
                        <a:spcAft>
                          <a:spcPts val="800"/>
                        </a:spcAft>
                      </a:pPr>
                      <a:r>
                        <a:rPr lang="en-AU" sz="1200" b="1" dirty="0">
                          <a:solidFill>
                            <a:schemeClr val="tx1"/>
                          </a:solidFill>
                          <a:effectLst/>
                        </a:rPr>
                        <a:t> </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426153141"/>
                  </a:ext>
                </a:extLst>
              </a:tr>
              <a:tr h="538271">
                <a:tc>
                  <a:txBody>
                    <a:bodyPr/>
                    <a:lstStyle/>
                    <a:p>
                      <a:pPr marL="0" marR="0" algn="ctr">
                        <a:lnSpc>
                          <a:spcPct val="107000"/>
                        </a:lnSpc>
                        <a:spcBef>
                          <a:spcPts val="0"/>
                        </a:spcBef>
                        <a:spcAft>
                          <a:spcPts val="0"/>
                        </a:spcAft>
                      </a:pPr>
                      <a:r>
                        <a:rPr lang="en-AU" sz="900">
                          <a:effectLst/>
                        </a:rPr>
                        <a:t>d8addd87-3217-4429-9a01-d56d68111da7</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5 pairs</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145 New York 9a</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a:lnSpc>
                          <a:spcPct val="107000"/>
                        </a:lnSpc>
                      </a:pPr>
                      <a:endParaRPr lang="en-AU" sz="900">
                        <a:effectLst/>
                        <a:latin typeface="Calibri" panose="020F0502020204030204" pitchFamily="34" charset="0"/>
                        <a:cs typeface="Times New Roman" panose="02020603050405020304" pitchFamily="18" charset="0"/>
                      </a:endParaRPr>
                    </a:p>
                  </a:txBody>
                  <a:tcPr marL="7724" marR="7724" marT="7724" marB="7724" anchor="ctr"/>
                </a:tc>
                <a:tc>
                  <a:txBody>
                    <a:bodyPr/>
                    <a:lstStyle/>
                    <a:p>
                      <a:pPr>
                        <a:lnSpc>
                          <a:spcPct val="107000"/>
                        </a:lnSpc>
                      </a:pPr>
                      <a:endParaRPr lang="en-AU" sz="900">
                        <a:effectLst/>
                        <a:latin typeface="Calibri" panose="020F0502020204030204" pitchFamily="34" charset="0"/>
                        <a:cs typeface="Times New Roman" panose="02020603050405020304" pitchFamily="18" charset="0"/>
                      </a:endParaRPr>
                    </a:p>
                  </a:txBody>
                  <a:tcPr marL="7724" marR="7724" marT="7724" marB="7724" anchor="ctr"/>
                </a:tc>
                <a:tc>
                  <a:txBody>
                    <a:bodyPr/>
                    <a:lstStyle/>
                    <a:p>
                      <a:pPr marL="0" marR="0">
                        <a:lnSpc>
                          <a:spcPct val="107000"/>
                        </a:lnSpc>
                        <a:spcBef>
                          <a:spcPts val="0"/>
                        </a:spcBef>
                        <a:spcAft>
                          <a:spcPts val="800"/>
                        </a:spcAft>
                      </a:pPr>
                      <a:r>
                        <a:rPr lang="en-AU" sz="900">
                          <a:effectLst/>
                        </a:rPr>
                        <a:t> </a:t>
                      </a:r>
                      <a:endParaRPr lang="en-AU" sz="900">
                        <a:effectLst/>
                        <a:latin typeface="Calibri" panose="020F0502020204030204" pitchFamily="34" charset="0"/>
                        <a:ea typeface="DengXian"/>
                        <a:cs typeface="Times New Roman" panose="02020603050405020304" pitchFamily="18" charset="0"/>
                      </a:endParaRPr>
                    </a:p>
                  </a:txBody>
                  <a:tcPr marL="0" marR="0" marT="0" marB="0" anchor="ctr"/>
                </a:tc>
                <a:extLst>
                  <a:ext uri="{0D108BD9-81ED-4DB2-BD59-A6C34878D82A}">
                    <a16:rowId xmlns:a16="http://schemas.microsoft.com/office/drawing/2014/main" val="1717124450"/>
                  </a:ext>
                </a:extLst>
              </a:tr>
              <a:tr h="276349">
                <a:tc>
                  <a:txBody>
                    <a:bodyPr/>
                    <a:lstStyle/>
                    <a:p>
                      <a:pPr marL="0" marR="0" algn="ctr">
                        <a:lnSpc>
                          <a:spcPct val="107000"/>
                        </a:lnSpc>
                        <a:spcBef>
                          <a:spcPts val="0"/>
                        </a:spcBef>
                        <a:spcAft>
                          <a:spcPts val="0"/>
                        </a:spcAft>
                      </a:pPr>
                      <a:r>
                        <a:rPr lang="en-AU" sz="1200" b="1">
                          <a:solidFill>
                            <a:schemeClr val="tx1"/>
                          </a:solidFill>
                          <a:effectLst/>
                        </a:rPr>
                        <a:t>user_id</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product_id</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style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solidFill>
                            <a:schemeClr val="tx1"/>
                          </a:solidFill>
                          <a:effectLst/>
                        </a:rPr>
                        <a:t>model_name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color</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price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extLst>
                  <a:ext uri="{0D108BD9-81ED-4DB2-BD59-A6C34878D82A}">
                    <a16:rowId xmlns:a16="http://schemas.microsoft.com/office/drawing/2014/main" val="1448533622"/>
                  </a:ext>
                </a:extLst>
              </a:tr>
              <a:tr h="389469">
                <a:tc>
                  <a:txBody>
                    <a:bodyPr/>
                    <a:lstStyle/>
                    <a:p>
                      <a:pPr marL="0" marR="0" algn="ctr">
                        <a:lnSpc>
                          <a:spcPct val="107000"/>
                        </a:lnSpc>
                        <a:spcBef>
                          <a:spcPts val="0"/>
                        </a:spcBef>
                        <a:spcAft>
                          <a:spcPts val="0"/>
                        </a:spcAft>
                      </a:pPr>
                      <a:r>
                        <a:rPr lang="en-AU" sz="900">
                          <a:effectLst/>
                        </a:rPr>
                        <a:t>00a9dd17-36c8-430c-9d76-df49d4197dcf</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8</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Women's Styles</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Lucy</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Jet Black</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150</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extLst>
                  <a:ext uri="{0D108BD9-81ED-4DB2-BD59-A6C34878D82A}">
                    <a16:rowId xmlns:a16="http://schemas.microsoft.com/office/drawing/2014/main" val="3016009584"/>
                  </a:ext>
                </a:extLst>
              </a:tr>
            </a:tbl>
          </a:graphicData>
        </a:graphic>
      </p:graphicFrame>
    </p:spTree>
    <p:extLst>
      <p:ext uri="{BB962C8B-B14F-4D97-AF65-F5344CB8AC3E}">
        <p14:creationId xmlns:p14="http://schemas.microsoft.com/office/powerpoint/2010/main" val="3275470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217379" y="2334974"/>
            <a:ext cx="8958806" cy="2808526"/>
          </a:xfrm>
          <a:prstGeom prst="rect">
            <a:avLst/>
          </a:prstGeom>
          <a:solidFill>
            <a:srgbClr val="D9D9D9"/>
          </a:solidFill>
          <a:ln>
            <a:noFill/>
          </a:ln>
        </p:spPr>
        <p:txBody>
          <a:bodyPr spcFirstLastPara="1" wrap="square" lIns="91425" tIns="91425" rIns="91425" bIns="91425" anchor="t" anchorCtr="0">
            <a:noAutofit/>
          </a:bodyPr>
          <a:lstStyle/>
          <a:p>
            <a:r>
              <a:rPr lang="en-AU" dirty="0" smtClean="0"/>
              <a:t>SELECT</a:t>
            </a:r>
            <a:r>
              <a:rPr lang="en-AU" dirty="0"/>
              <a:t> DISTINCT </a:t>
            </a:r>
            <a:r>
              <a:rPr lang="en-AU" dirty="0" err="1"/>
              <a:t>quiz.user_id</a:t>
            </a:r>
            <a:r>
              <a:rPr lang="en-AU" dirty="0"/>
              <a:t>, </a:t>
            </a:r>
            <a:endParaRPr lang="en-AU" dirty="0" smtClean="0"/>
          </a:p>
          <a:p>
            <a:endParaRPr lang="en-AU" dirty="0"/>
          </a:p>
          <a:p>
            <a:r>
              <a:rPr lang="en-AU" dirty="0"/>
              <a:t>CASE WHEN </a:t>
            </a:r>
            <a:r>
              <a:rPr lang="en-AU" dirty="0" err="1" smtClean="0"/>
              <a:t>home_try_on.user_id</a:t>
            </a:r>
            <a:r>
              <a:rPr lang="en-AU" dirty="0" smtClean="0"/>
              <a:t> </a:t>
            </a:r>
            <a:r>
              <a:rPr lang="en-AU" dirty="0"/>
              <a:t> IS NOT </a:t>
            </a:r>
            <a:r>
              <a:rPr lang="en-AU" dirty="0" smtClean="0"/>
              <a:t>NULL </a:t>
            </a:r>
            <a:r>
              <a:rPr lang="en-AU" dirty="0"/>
              <a:t>    THEN </a:t>
            </a:r>
            <a:r>
              <a:rPr lang="en-AU" dirty="0" smtClean="0"/>
              <a:t>'TRUE‘ </a:t>
            </a:r>
            <a:r>
              <a:rPr lang="en-AU" dirty="0"/>
              <a:t>    ELSE </a:t>
            </a:r>
            <a:r>
              <a:rPr lang="en-AU" dirty="0" smtClean="0"/>
              <a:t>'FALSE‘ </a:t>
            </a:r>
            <a:r>
              <a:rPr lang="en-AU" dirty="0"/>
              <a:t>    </a:t>
            </a:r>
            <a:endParaRPr lang="en-AU" dirty="0" smtClean="0"/>
          </a:p>
          <a:p>
            <a:r>
              <a:rPr lang="en-AU" dirty="0" smtClean="0"/>
              <a:t>END</a:t>
            </a:r>
            <a:r>
              <a:rPr lang="en-AU" dirty="0"/>
              <a:t> AS '</a:t>
            </a:r>
            <a:r>
              <a:rPr lang="en-AU" dirty="0" err="1"/>
              <a:t>is_home_try_on</a:t>
            </a:r>
            <a:r>
              <a:rPr lang="en-AU" dirty="0" smtClean="0"/>
              <a:t>',</a:t>
            </a:r>
          </a:p>
          <a:p>
            <a:endParaRPr lang="en-AU" dirty="0"/>
          </a:p>
          <a:p>
            <a:r>
              <a:rPr lang="en-AU" dirty="0" err="1"/>
              <a:t>home_try_on.number_of_pairs</a:t>
            </a:r>
            <a:r>
              <a:rPr lang="en-AU" dirty="0"/>
              <a:t>,</a:t>
            </a:r>
          </a:p>
          <a:p>
            <a:r>
              <a:rPr lang="en-AU" dirty="0"/>
              <a:t>CASE WHEN </a:t>
            </a:r>
            <a:r>
              <a:rPr lang="en-AU" dirty="0" err="1"/>
              <a:t>purchase.user_id</a:t>
            </a:r>
            <a:r>
              <a:rPr lang="en-AU" dirty="0"/>
              <a:t> </a:t>
            </a:r>
            <a:r>
              <a:rPr lang="en-AU" dirty="0" smtClean="0"/>
              <a:t> IS</a:t>
            </a:r>
            <a:r>
              <a:rPr lang="en-AU" dirty="0"/>
              <a:t> NOT NULL THEN 'TRUE' </a:t>
            </a:r>
            <a:r>
              <a:rPr lang="en-AU" dirty="0" smtClean="0"/>
              <a:t> ELSE</a:t>
            </a:r>
            <a:r>
              <a:rPr lang="en-AU" dirty="0"/>
              <a:t> 'FALSE' </a:t>
            </a:r>
            <a:endParaRPr lang="en-AU" dirty="0" smtClean="0"/>
          </a:p>
          <a:p>
            <a:r>
              <a:rPr lang="en-AU" dirty="0" smtClean="0"/>
              <a:t>END</a:t>
            </a:r>
            <a:r>
              <a:rPr lang="en-AU" dirty="0"/>
              <a:t> AS </a:t>
            </a:r>
            <a:r>
              <a:rPr lang="en-AU" dirty="0" smtClean="0"/>
              <a:t>'</a:t>
            </a:r>
            <a:r>
              <a:rPr lang="en-AU" dirty="0" err="1" smtClean="0"/>
              <a:t>is_purchase</a:t>
            </a:r>
            <a:r>
              <a:rPr lang="en-AU" dirty="0" smtClean="0"/>
              <a:t>‘</a:t>
            </a:r>
          </a:p>
          <a:p>
            <a:r>
              <a:rPr lang="en-AU" dirty="0" smtClean="0"/>
              <a:t>FROM</a:t>
            </a:r>
            <a:r>
              <a:rPr lang="en-AU" dirty="0"/>
              <a:t> </a:t>
            </a:r>
            <a:r>
              <a:rPr lang="en-AU" dirty="0" smtClean="0"/>
              <a:t>quiz</a:t>
            </a:r>
          </a:p>
          <a:p>
            <a:r>
              <a:rPr lang="en-AU" dirty="0" smtClean="0"/>
              <a:t>LEFT</a:t>
            </a:r>
            <a:r>
              <a:rPr lang="en-AU" dirty="0"/>
              <a:t> JOIN </a:t>
            </a:r>
            <a:r>
              <a:rPr lang="en-AU" dirty="0" err="1" smtClean="0"/>
              <a:t>home_try_on</a:t>
            </a:r>
            <a:r>
              <a:rPr lang="en-AU" dirty="0" smtClean="0"/>
              <a:t>  ON</a:t>
            </a:r>
            <a:r>
              <a:rPr lang="en-AU" dirty="0"/>
              <a:t> </a:t>
            </a:r>
            <a:r>
              <a:rPr lang="en-AU" dirty="0" err="1"/>
              <a:t>home_try_on.user_id</a:t>
            </a:r>
            <a:r>
              <a:rPr lang="en-AU" dirty="0"/>
              <a:t> = </a:t>
            </a:r>
            <a:r>
              <a:rPr lang="en-AU" dirty="0" err="1"/>
              <a:t>quiz.user_id</a:t>
            </a:r>
            <a:endParaRPr lang="en-AU" dirty="0"/>
          </a:p>
          <a:p>
            <a:r>
              <a:rPr lang="en-AU" dirty="0"/>
              <a:t>LEFT JOIN </a:t>
            </a:r>
            <a:r>
              <a:rPr lang="en-AU" dirty="0" smtClean="0"/>
              <a:t>purchase        ON</a:t>
            </a:r>
            <a:r>
              <a:rPr lang="en-AU" dirty="0"/>
              <a:t> </a:t>
            </a:r>
            <a:r>
              <a:rPr lang="en-AU" dirty="0" err="1"/>
              <a:t>purchase.user_id</a:t>
            </a:r>
            <a:r>
              <a:rPr lang="en-AU" dirty="0"/>
              <a:t> = </a:t>
            </a:r>
            <a:r>
              <a:rPr lang="en-AU" dirty="0" err="1"/>
              <a:t>home_try_on.user_id</a:t>
            </a:r>
            <a:endParaRPr lang="en-AU" dirty="0"/>
          </a:p>
          <a:p>
            <a:r>
              <a:rPr lang="en-AU" dirty="0"/>
              <a:t>LIMIT </a:t>
            </a:r>
            <a:r>
              <a:rPr lang="en-AU" dirty="0" smtClean="0"/>
              <a:t>10;</a:t>
            </a:r>
            <a:endParaRPr lang="en-AU" dirty="0"/>
          </a:p>
        </p:txBody>
      </p:sp>
      <p:graphicFrame>
        <p:nvGraphicFramePr>
          <p:cNvPr id="3" name="Table 2"/>
          <p:cNvGraphicFramePr>
            <a:graphicFrameLocks noGrp="1"/>
          </p:cNvGraphicFramePr>
          <p:nvPr>
            <p:extLst>
              <p:ext uri="{D42A27DB-BD31-4B8C-83A1-F6EECF244321}">
                <p14:modId xmlns:p14="http://schemas.microsoft.com/office/powerpoint/2010/main" val="530138605"/>
              </p:ext>
            </p:extLst>
          </p:nvPr>
        </p:nvGraphicFramePr>
        <p:xfrm>
          <a:off x="217379" y="856051"/>
          <a:ext cx="8618804" cy="1373364"/>
        </p:xfrm>
        <a:graphic>
          <a:graphicData uri="http://schemas.openxmlformats.org/drawingml/2006/table">
            <a:tbl>
              <a:tblPr firstRow="1" firstCol="1" bandRow="1">
                <a:tableStyleId>{8628B589-4659-4227-9C68-565DD4A46BFE}</a:tableStyleId>
              </a:tblPr>
              <a:tblGrid>
                <a:gridCol w="2892874">
                  <a:extLst>
                    <a:ext uri="{9D8B030D-6E8A-4147-A177-3AD203B41FA5}">
                      <a16:colId xmlns:a16="http://schemas.microsoft.com/office/drawing/2014/main" val="3530596444"/>
                    </a:ext>
                  </a:extLst>
                </a:gridCol>
                <a:gridCol w="2870616">
                  <a:extLst>
                    <a:ext uri="{9D8B030D-6E8A-4147-A177-3AD203B41FA5}">
                      <a16:colId xmlns:a16="http://schemas.microsoft.com/office/drawing/2014/main" val="111103630"/>
                    </a:ext>
                  </a:extLst>
                </a:gridCol>
                <a:gridCol w="1252721">
                  <a:extLst>
                    <a:ext uri="{9D8B030D-6E8A-4147-A177-3AD203B41FA5}">
                      <a16:colId xmlns:a16="http://schemas.microsoft.com/office/drawing/2014/main" val="1201985795"/>
                    </a:ext>
                  </a:extLst>
                </a:gridCol>
                <a:gridCol w="1602593">
                  <a:extLst>
                    <a:ext uri="{9D8B030D-6E8A-4147-A177-3AD203B41FA5}">
                      <a16:colId xmlns:a16="http://schemas.microsoft.com/office/drawing/2014/main" val="779936847"/>
                    </a:ext>
                  </a:extLst>
                </a:gridCol>
              </a:tblGrid>
              <a:tr h="343861">
                <a:tc>
                  <a:txBody>
                    <a:bodyPr/>
                    <a:lstStyle/>
                    <a:p>
                      <a:pPr marL="0" marR="0" algn="ctr">
                        <a:lnSpc>
                          <a:spcPct val="107000"/>
                        </a:lnSpc>
                        <a:spcBef>
                          <a:spcPts val="0"/>
                        </a:spcBef>
                        <a:spcAft>
                          <a:spcPts val="0"/>
                        </a:spcAft>
                      </a:pPr>
                      <a:r>
                        <a:rPr lang="en-AU" sz="1200" b="1" dirty="0" err="1">
                          <a:solidFill>
                            <a:schemeClr val="tx1"/>
                          </a:solidFill>
                          <a:effectLst/>
                        </a:rPr>
                        <a:t>user_id</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is_home_try_on</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number_of_pairs</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solidFill>
                            <a:schemeClr val="tx1"/>
                          </a:solidFill>
                          <a:effectLst/>
                        </a:rPr>
                        <a:t>is_purchase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extLst>
                  <a:ext uri="{0D108BD9-81ED-4DB2-BD59-A6C34878D82A}">
                    <a16:rowId xmlns:a16="http://schemas.microsoft.com/office/drawing/2014/main" val="2318474886"/>
                  </a:ext>
                </a:extLst>
              </a:tr>
              <a:tr h="328263">
                <a:tc>
                  <a:txBody>
                    <a:bodyPr/>
                    <a:lstStyle/>
                    <a:p>
                      <a:pPr marL="0" marR="0" algn="ctr">
                        <a:lnSpc>
                          <a:spcPct val="107000"/>
                        </a:lnSpc>
                        <a:spcBef>
                          <a:spcPts val="0"/>
                        </a:spcBef>
                        <a:spcAft>
                          <a:spcPts val="0"/>
                        </a:spcAft>
                      </a:pPr>
                      <a:r>
                        <a:rPr lang="en-AU" sz="900">
                          <a:effectLst/>
                        </a:rPr>
                        <a:t>4e8118dc-bb3d-49bf-85fc-cca8d83232ac</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TRUE</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3 pairs</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FALSE</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extLst>
                  <a:ext uri="{0D108BD9-81ED-4DB2-BD59-A6C34878D82A}">
                    <a16:rowId xmlns:a16="http://schemas.microsoft.com/office/drawing/2014/main" val="4073865223"/>
                  </a:ext>
                </a:extLst>
              </a:tr>
              <a:tr h="343861">
                <a:tc>
                  <a:txBody>
                    <a:bodyPr/>
                    <a:lstStyle/>
                    <a:p>
                      <a:pPr marL="0" marR="0" algn="ctr">
                        <a:lnSpc>
                          <a:spcPct val="107000"/>
                        </a:lnSpc>
                        <a:spcBef>
                          <a:spcPts val="0"/>
                        </a:spcBef>
                        <a:spcAft>
                          <a:spcPts val="0"/>
                        </a:spcAft>
                      </a:pPr>
                      <a:r>
                        <a:rPr lang="en-AU" sz="900">
                          <a:effectLst/>
                        </a:rPr>
                        <a:t>291f1cca-e507-48be-b063-002b14906468</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TRUE</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3 pairs</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TRUE</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extLst>
                  <a:ext uri="{0D108BD9-81ED-4DB2-BD59-A6C34878D82A}">
                    <a16:rowId xmlns:a16="http://schemas.microsoft.com/office/drawing/2014/main" val="3811273303"/>
                  </a:ext>
                </a:extLst>
              </a:tr>
              <a:tr h="357379">
                <a:tc>
                  <a:txBody>
                    <a:bodyPr/>
                    <a:lstStyle/>
                    <a:p>
                      <a:pPr marL="0" marR="0" algn="ctr">
                        <a:lnSpc>
                          <a:spcPct val="107000"/>
                        </a:lnSpc>
                        <a:spcBef>
                          <a:spcPts val="0"/>
                        </a:spcBef>
                        <a:spcAft>
                          <a:spcPts val="0"/>
                        </a:spcAft>
                      </a:pPr>
                      <a:r>
                        <a:rPr lang="en-AU" sz="900" dirty="0">
                          <a:effectLst/>
                        </a:rPr>
                        <a:t>75122300-0736-4087-b6d8-c0c5373a1a04</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FALSE</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a:lnSpc>
                          <a:spcPct val="107000"/>
                        </a:lnSpc>
                      </a:pPr>
                      <a:endParaRPr lang="en-AU" sz="900">
                        <a:effectLst/>
                        <a:latin typeface="Calibri" panose="020F0502020204030204" pitchFamily="34" charset="0"/>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FALSE</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extLst>
                  <a:ext uri="{0D108BD9-81ED-4DB2-BD59-A6C34878D82A}">
                    <a16:rowId xmlns:a16="http://schemas.microsoft.com/office/drawing/2014/main" val="1158275961"/>
                  </a:ext>
                </a:extLst>
              </a:tr>
            </a:tbl>
          </a:graphicData>
        </a:graphic>
      </p:graphicFrame>
      <p:sp>
        <p:nvSpPr>
          <p:cNvPr id="7" name="Shape 322"/>
          <p:cNvSpPr txBox="1"/>
          <p:nvPr/>
        </p:nvSpPr>
        <p:spPr>
          <a:xfrm>
            <a:off x="217379" y="467843"/>
            <a:ext cx="8446519" cy="565297"/>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 T5. </a:t>
            </a:r>
            <a:r>
              <a:rPr lang="en" sz="2400" b="1" dirty="0" smtClean="0">
                <a:solidFill>
                  <a:srgbClr val="295269"/>
                </a:solidFill>
                <a:latin typeface="Roboto"/>
                <a:ea typeface="Roboto"/>
                <a:cs typeface="Roboto"/>
                <a:sym typeface="Roboto"/>
              </a:rPr>
              <a:t>Combine quiz, home_try_on and purchase table</a:t>
            </a:r>
            <a:r>
              <a:rPr lang="en" sz="2400" b="1" dirty="0" smtClean="0">
                <a:solidFill>
                  <a:srgbClr val="295269"/>
                </a:solidFill>
                <a:latin typeface="Roboto"/>
                <a:ea typeface="Roboto"/>
                <a:cs typeface="Roboto"/>
                <a:sym typeface="Roboto"/>
              </a:rPr>
              <a:t>:</a:t>
            </a:r>
            <a:endParaRPr lang="en-AU" sz="2400" dirty="0"/>
          </a:p>
          <a:p>
            <a:pPr marL="0" lvl="0" indent="0" rtl="0">
              <a:spcBef>
                <a:spcPts val="0"/>
              </a:spcBef>
              <a:spcAft>
                <a:spcPts val="0"/>
              </a:spcAft>
              <a:buNone/>
            </a:pPr>
            <a:r>
              <a:rPr lang="en" sz="2400" b="1" dirty="0" smtClean="0">
                <a:solidFill>
                  <a:srgbClr val="295269"/>
                </a:solidFill>
                <a:latin typeface="Roboto"/>
                <a:ea typeface="Roboto"/>
                <a:cs typeface="Roboto"/>
                <a:sym typeface="Roboto"/>
              </a:rPr>
              <a:t> </a:t>
            </a:r>
            <a:endParaRPr sz="2400" b="1"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2609415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0" y="1834214"/>
            <a:ext cx="9005104" cy="3309285"/>
          </a:xfrm>
          <a:prstGeom prst="rect">
            <a:avLst/>
          </a:prstGeom>
          <a:solidFill>
            <a:srgbClr val="D9D9D9"/>
          </a:solidFill>
          <a:ln>
            <a:noFill/>
          </a:ln>
        </p:spPr>
        <p:txBody>
          <a:bodyPr spcFirstLastPara="1" wrap="square" lIns="91425" tIns="91425" rIns="91425" bIns="91425" anchor="t" anchorCtr="0">
            <a:noAutofit/>
          </a:bodyPr>
          <a:lstStyle/>
          <a:p>
            <a:r>
              <a:rPr lang="en-AU" dirty="0" smtClean="0"/>
              <a:t>WITH</a:t>
            </a:r>
            <a:r>
              <a:rPr lang="en-AU" dirty="0"/>
              <a:t> funnels AS (SELECT </a:t>
            </a:r>
          </a:p>
          <a:p>
            <a:r>
              <a:rPr lang="en-AU" dirty="0"/>
              <a:t>  DISTINCT </a:t>
            </a:r>
            <a:r>
              <a:rPr lang="en-AU" dirty="0" err="1"/>
              <a:t>quiz.user_id</a:t>
            </a:r>
            <a:r>
              <a:rPr lang="en-AU" dirty="0"/>
              <a:t>,   </a:t>
            </a:r>
            <a:r>
              <a:rPr lang="en-AU" dirty="0" err="1"/>
              <a:t>home_try_on.user_id</a:t>
            </a:r>
            <a:r>
              <a:rPr lang="en-AU" dirty="0"/>
              <a:t> IS NOT NULL     AS '</a:t>
            </a:r>
            <a:r>
              <a:rPr lang="en-AU" dirty="0" err="1"/>
              <a:t>is_home_try_on</a:t>
            </a:r>
            <a:r>
              <a:rPr lang="en-AU" dirty="0"/>
              <a:t>',</a:t>
            </a:r>
          </a:p>
          <a:p>
            <a:r>
              <a:rPr lang="en-AU" dirty="0"/>
              <a:t>  </a:t>
            </a:r>
            <a:r>
              <a:rPr lang="en-AU" dirty="0" err="1"/>
              <a:t>home_try_on.number_of_pairs</a:t>
            </a:r>
            <a:r>
              <a:rPr lang="en-AU" dirty="0"/>
              <a:t>,</a:t>
            </a:r>
          </a:p>
          <a:p>
            <a:r>
              <a:rPr lang="en-AU" dirty="0"/>
              <a:t>  </a:t>
            </a:r>
            <a:r>
              <a:rPr lang="en-AU" dirty="0" err="1"/>
              <a:t>purchase.user_id</a:t>
            </a:r>
            <a:r>
              <a:rPr lang="en-AU" dirty="0"/>
              <a:t> IS NOT NULL </a:t>
            </a:r>
            <a:r>
              <a:rPr lang="en-AU" dirty="0" smtClean="0"/>
              <a:t> </a:t>
            </a:r>
            <a:r>
              <a:rPr lang="en-AU" dirty="0"/>
              <a:t>    AS '</a:t>
            </a:r>
            <a:r>
              <a:rPr lang="en-AU" dirty="0" err="1"/>
              <a:t>is_purchase</a:t>
            </a:r>
            <a:r>
              <a:rPr lang="en-AU" dirty="0"/>
              <a:t>' </a:t>
            </a:r>
          </a:p>
          <a:p>
            <a:r>
              <a:rPr lang="en-AU" dirty="0"/>
              <a:t>FROM quiz </a:t>
            </a:r>
          </a:p>
          <a:p>
            <a:r>
              <a:rPr lang="en-AU" dirty="0"/>
              <a:t>LEFT JOIN </a:t>
            </a:r>
            <a:r>
              <a:rPr lang="en-AU" dirty="0" err="1"/>
              <a:t>home_try_on</a:t>
            </a:r>
            <a:r>
              <a:rPr lang="en-AU" dirty="0"/>
              <a:t>   ON  </a:t>
            </a:r>
            <a:r>
              <a:rPr lang="en-AU" dirty="0" err="1"/>
              <a:t>quiz.user_id</a:t>
            </a:r>
            <a:r>
              <a:rPr lang="en-AU" dirty="0"/>
              <a:t> = </a:t>
            </a:r>
            <a:r>
              <a:rPr lang="en-AU" dirty="0" err="1"/>
              <a:t>home_try_on.user_id</a:t>
            </a:r>
            <a:endParaRPr lang="en-AU" dirty="0"/>
          </a:p>
          <a:p>
            <a:r>
              <a:rPr lang="en-AU" dirty="0"/>
              <a:t>LEFT JOIN purchase   ON </a:t>
            </a:r>
            <a:r>
              <a:rPr lang="en-AU" dirty="0" err="1"/>
              <a:t>quiz.user_id</a:t>
            </a:r>
            <a:r>
              <a:rPr lang="en-AU" dirty="0"/>
              <a:t> = </a:t>
            </a:r>
            <a:r>
              <a:rPr lang="en-AU" dirty="0" err="1"/>
              <a:t>purchase.user_id</a:t>
            </a:r>
            <a:r>
              <a:rPr lang="en-AU" dirty="0"/>
              <a:t>)</a:t>
            </a:r>
          </a:p>
          <a:p>
            <a:r>
              <a:rPr lang="en-AU" dirty="0"/>
              <a:t>SELECT </a:t>
            </a:r>
            <a:r>
              <a:rPr lang="en-AU" dirty="0" smtClean="0"/>
              <a:t> </a:t>
            </a:r>
            <a:r>
              <a:rPr lang="en-AU" dirty="0"/>
              <a:t>  --</a:t>
            </a:r>
            <a:r>
              <a:rPr lang="en-AU" dirty="0" err="1"/>
              <a:t>number_of_pairs</a:t>
            </a:r>
            <a:r>
              <a:rPr lang="en-AU" dirty="0"/>
              <a:t>,</a:t>
            </a:r>
          </a:p>
          <a:p>
            <a:r>
              <a:rPr lang="en-AU" dirty="0"/>
              <a:t>  COUNT(</a:t>
            </a:r>
            <a:r>
              <a:rPr lang="en-AU" dirty="0" err="1"/>
              <a:t>user_id</a:t>
            </a:r>
            <a:r>
              <a:rPr lang="en-AU" dirty="0"/>
              <a:t>) AS '</a:t>
            </a:r>
            <a:r>
              <a:rPr lang="en-AU" dirty="0" err="1"/>
              <a:t>num_quiz</a:t>
            </a:r>
            <a:r>
              <a:rPr lang="en-AU" dirty="0"/>
              <a:t>',</a:t>
            </a:r>
          </a:p>
          <a:p>
            <a:r>
              <a:rPr lang="en-AU" dirty="0"/>
              <a:t>  SUM(</a:t>
            </a:r>
            <a:r>
              <a:rPr lang="en-AU" dirty="0" err="1"/>
              <a:t>is_home_try_on</a:t>
            </a:r>
            <a:r>
              <a:rPr lang="en-AU" dirty="0"/>
              <a:t>) AS '</a:t>
            </a:r>
            <a:r>
              <a:rPr lang="en-AU" dirty="0" err="1"/>
              <a:t>num_home_try_on</a:t>
            </a:r>
            <a:r>
              <a:rPr lang="en-AU" dirty="0"/>
              <a:t>',</a:t>
            </a:r>
          </a:p>
          <a:p>
            <a:r>
              <a:rPr lang="en-AU" dirty="0"/>
              <a:t>  SUM(</a:t>
            </a:r>
            <a:r>
              <a:rPr lang="en-AU" dirty="0" err="1"/>
              <a:t>is_purchase</a:t>
            </a:r>
            <a:r>
              <a:rPr lang="en-AU" dirty="0"/>
              <a:t>) AS '</a:t>
            </a:r>
            <a:r>
              <a:rPr lang="en-AU" dirty="0" err="1"/>
              <a:t>num_purchase</a:t>
            </a:r>
            <a:r>
              <a:rPr lang="en-AU" dirty="0"/>
              <a:t>',</a:t>
            </a:r>
          </a:p>
          <a:p>
            <a:r>
              <a:rPr lang="en-AU" dirty="0"/>
              <a:t> 100.0 * SUM(</a:t>
            </a:r>
            <a:r>
              <a:rPr lang="en-AU" dirty="0" err="1"/>
              <a:t>is_home_try_on</a:t>
            </a:r>
            <a:r>
              <a:rPr lang="en-AU" dirty="0"/>
              <a:t>) / COUNT(</a:t>
            </a:r>
            <a:r>
              <a:rPr lang="en-AU" dirty="0" err="1"/>
              <a:t>user_id</a:t>
            </a:r>
            <a:r>
              <a:rPr lang="en-AU" dirty="0"/>
              <a:t>) AS '%</a:t>
            </a:r>
            <a:r>
              <a:rPr lang="en-AU" dirty="0" err="1"/>
              <a:t>quiz_to_home_try_on</a:t>
            </a:r>
            <a:r>
              <a:rPr lang="en-AU" dirty="0"/>
              <a:t>',</a:t>
            </a:r>
          </a:p>
          <a:p>
            <a:r>
              <a:rPr lang="en-AU" dirty="0"/>
              <a:t> 100.0 * SUM(</a:t>
            </a:r>
            <a:r>
              <a:rPr lang="en-AU" dirty="0" err="1"/>
              <a:t>is_purchase</a:t>
            </a:r>
            <a:r>
              <a:rPr lang="en-AU" dirty="0"/>
              <a:t>) / COUNT(</a:t>
            </a:r>
            <a:r>
              <a:rPr lang="en-AU" dirty="0" err="1"/>
              <a:t>user_id</a:t>
            </a:r>
            <a:r>
              <a:rPr lang="en-AU" dirty="0"/>
              <a:t>) AS '%</a:t>
            </a:r>
            <a:r>
              <a:rPr lang="en-AU" dirty="0" err="1"/>
              <a:t>quiz_to_purchase</a:t>
            </a:r>
            <a:r>
              <a:rPr lang="en-AU" dirty="0"/>
              <a:t>',</a:t>
            </a:r>
          </a:p>
          <a:p>
            <a:r>
              <a:rPr lang="en-AU" dirty="0"/>
              <a:t> 100.0 * SUM(</a:t>
            </a:r>
            <a:r>
              <a:rPr lang="en-AU" dirty="0" err="1"/>
              <a:t>is_purchase</a:t>
            </a:r>
            <a:r>
              <a:rPr lang="en-AU" dirty="0"/>
              <a:t>) / SUM(</a:t>
            </a:r>
            <a:r>
              <a:rPr lang="en-AU" dirty="0" err="1"/>
              <a:t>is_home_try_on</a:t>
            </a:r>
            <a:r>
              <a:rPr lang="en-AU" dirty="0"/>
              <a:t>) AS '%</a:t>
            </a:r>
            <a:r>
              <a:rPr lang="en-AU" dirty="0" err="1" smtClean="0"/>
              <a:t>try_on_to_purchase</a:t>
            </a:r>
            <a:r>
              <a:rPr lang="en-AU" dirty="0" smtClean="0"/>
              <a:t>‘  </a:t>
            </a:r>
          </a:p>
          <a:p>
            <a:r>
              <a:rPr lang="en-AU" dirty="0" smtClean="0"/>
              <a:t>FROM</a:t>
            </a:r>
            <a:r>
              <a:rPr lang="en-AU" dirty="0"/>
              <a:t> funnels;</a:t>
            </a:r>
          </a:p>
          <a:p>
            <a:endParaRPr lang="en-AU" dirty="0"/>
          </a:p>
        </p:txBody>
      </p:sp>
      <p:sp>
        <p:nvSpPr>
          <p:cNvPr id="7" name="Shape 322"/>
          <p:cNvSpPr txBox="1"/>
          <p:nvPr/>
        </p:nvSpPr>
        <p:spPr>
          <a:xfrm>
            <a:off x="142198" y="876584"/>
            <a:ext cx="8446519" cy="565297"/>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 T6. Analysis:</a:t>
            </a:r>
          </a:p>
          <a:p>
            <a:pPr marL="285750" indent="-285750">
              <a:buFont typeface="Arial" panose="020B0604020202020204" pitchFamily="34" charset="0"/>
              <a:buChar char="•"/>
            </a:pPr>
            <a:r>
              <a:rPr lang="en-US" sz="1200" dirty="0" err="1"/>
              <a:t>Overalll</a:t>
            </a:r>
            <a:r>
              <a:rPr lang="en-US" sz="1200" dirty="0"/>
              <a:t> conversion rate is almost 50%;</a:t>
            </a:r>
          </a:p>
          <a:p>
            <a:pPr marL="285750" indent="-285750">
              <a:buFont typeface="Arial" panose="020B0604020202020204" pitchFamily="34" charset="0"/>
              <a:buChar char="•"/>
            </a:pPr>
            <a:r>
              <a:rPr lang="en-US" sz="1200" dirty="0"/>
              <a:t>66% users purchased after </a:t>
            </a:r>
            <a:r>
              <a:rPr lang="en-US" sz="1200" dirty="0" err="1"/>
              <a:t>try_on</a:t>
            </a:r>
            <a:r>
              <a:rPr lang="en-US" sz="1200" dirty="0"/>
              <a:t>; </a:t>
            </a:r>
          </a:p>
          <a:p>
            <a:pPr marL="285750" indent="-285750">
              <a:buFont typeface="Arial" panose="020B0604020202020204" pitchFamily="34" charset="0"/>
              <a:buChar char="•"/>
            </a:pPr>
            <a:r>
              <a:rPr lang="en-US" sz="1200" dirty="0"/>
              <a:t>75% users tried on after taking the quiz.</a:t>
            </a:r>
            <a:endParaRPr lang="en-AU" sz="1200" dirty="0"/>
          </a:p>
          <a:p>
            <a:endParaRPr lang="en-AU" sz="2400" dirty="0" smtClean="0"/>
          </a:p>
        </p:txBody>
      </p:sp>
      <p:graphicFrame>
        <p:nvGraphicFramePr>
          <p:cNvPr id="2" name="Table 1"/>
          <p:cNvGraphicFramePr>
            <a:graphicFrameLocks noGrp="1"/>
          </p:cNvGraphicFramePr>
          <p:nvPr>
            <p:extLst>
              <p:ext uri="{D42A27DB-BD31-4B8C-83A1-F6EECF244321}">
                <p14:modId xmlns:p14="http://schemas.microsoft.com/office/powerpoint/2010/main" val="4119490364"/>
              </p:ext>
            </p:extLst>
          </p:nvPr>
        </p:nvGraphicFramePr>
        <p:xfrm>
          <a:off x="142198" y="1185935"/>
          <a:ext cx="8521700" cy="569059"/>
        </p:xfrm>
        <a:graphic>
          <a:graphicData uri="http://schemas.openxmlformats.org/drawingml/2006/table">
            <a:tbl>
              <a:tblPr firstRow="1" firstCol="1" bandRow="1">
                <a:tableStyleId>{8628B589-4659-4227-9C68-565DD4A46BFE}</a:tableStyleId>
              </a:tblPr>
              <a:tblGrid>
                <a:gridCol w="1640303">
                  <a:extLst>
                    <a:ext uri="{9D8B030D-6E8A-4147-A177-3AD203B41FA5}">
                      <a16:colId xmlns:a16="http://schemas.microsoft.com/office/drawing/2014/main" val="2225387731"/>
                    </a:ext>
                  </a:extLst>
                </a:gridCol>
                <a:gridCol w="1562583">
                  <a:extLst>
                    <a:ext uri="{9D8B030D-6E8A-4147-A177-3AD203B41FA5}">
                      <a16:colId xmlns:a16="http://schemas.microsoft.com/office/drawing/2014/main" val="2485699274"/>
                    </a:ext>
                  </a:extLst>
                </a:gridCol>
                <a:gridCol w="1435260">
                  <a:extLst>
                    <a:ext uri="{9D8B030D-6E8A-4147-A177-3AD203B41FA5}">
                      <a16:colId xmlns:a16="http://schemas.microsoft.com/office/drawing/2014/main" val="100513591"/>
                    </a:ext>
                  </a:extLst>
                </a:gridCol>
                <a:gridCol w="1562583">
                  <a:extLst>
                    <a:ext uri="{9D8B030D-6E8A-4147-A177-3AD203B41FA5}">
                      <a16:colId xmlns:a16="http://schemas.microsoft.com/office/drawing/2014/main" val="2229919180"/>
                    </a:ext>
                  </a:extLst>
                </a:gridCol>
                <a:gridCol w="1219520">
                  <a:extLst>
                    <a:ext uri="{9D8B030D-6E8A-4147-A177-3AD203B41FA5}">
                      <a16:colId xmlns:a16="http://schemas.microsoft.com/office/drawing/2014/main" val="1087706301"/>
                    </a:ext>
                  </a:extLst>
                </a:gridCol>
                <a:gridCol w="1101451">
                  <a:extLst>
                    <a:ext uri="{9D8B030D-6E8A-4147-A177-3AD203B41FA5}">
                      <a16:colId xmlns:a16="http://schemas.microsoft.com/office/drawing/2014/main" val="3491280499"/>
                    </a:ext>
                  </a:extLst>
                </a:gridCol>
              </a:tblGrid>
              <a:tr h="154275">
                <a:tc>
                  <a:txBody>
                    <a:bodyPr/>
                    <a:lstStyle/>
                    <a:p>
                      <a:pPr marL="0" marR="0" algn="ctr">
                        <a:lnSpc>
                          <a:spcPct val="107000"/>
                        </a:lnSpc>
                        <a:spcBef>
                          <a:spcPts val="0"/>
                        </a:spcBef>
                        <a:spcAft>
                          <a:spcPts val="0"/>
                        </a:spcAft>
                      </a:pPr>
                      <a:r>
                        <a:rPr lang="en-AU" sz="1200" b="1" dirty="0" err="1">
                          <a:effectLst/>
                        </a:rPr>
                        <a:t>num_quiz</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effectLst/>
                        </a:rPr>
                        <a:t>num_home_try_on</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err="1">
                          <a:effectLst/>
                        </a:rPr>
                        <a:t>num</a:t>
                      </a:r>
                      <a:r>
                        <a:rPr lang="en-AU" sz="1200" b="1" dirty="0" smtClean="0">
                          <a:effectLst/>
                        </a:rPr>
                        <a:t>_</a:t>
                      </a:r>
                    </a:p>
                    <a:p>
                      <a:pPr marL="0" marR="0" algn="ctr">
                        <a:lnSpc>
                          <a:spcPct val="107000"/>
                        </a:lnSpc>
                        <a:spcBef>
                          <a:spcPts val="0"/>
                        </a:spcBef>
                        <a:spcAft>
                          <a:spcPts val="0"/>
                        </a:spcAft>
                      </a:pPr>
                      <a:r>
                        <a:rPr lang="en-AU" sz="1200" b="1" dirty="0" smtClean="0">
                          <a:effectLst/>
                        </a:rPr>
                        <a:t>purchase</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effectLst/>
                        </a:rPr>
                        <a:t>%</a:t>
                      </a:r>
                      <a:r>
                        <a:rPr lang="en-AU" sz="1200" b="1" dirty="0" err="1">
                          <a:effectLst/>
                        </a:rPr>
                        <a:t>quiz_to</a:t>
                      </a:r>
                      <a:r>
                        <a:rPr lang="en-AU" sz="1200" b="1" dirty="0" smtClean="0">
                          <a:effectLst/>
                        </a:rPr>
                        <a:t>_</a:t>
                      </a:r>
                    </a:p>
                    <a:p>
                      <a:pPr marL="0" marR="0" algn="ctr">
                        <a:lnSpc>
                          <a:spcPct val="107000"/>
                        </a:lnSpc>
                        <a:spcBef>
                          <a:spcPts val="0"/>
                        </a:spcBef>
                        <a:spcAft>
                          <a:spcPts val="0"/>
                        </a:spcAft>
                      </a:pPr>
                      <a:r>
                        <a:rPr lang="en-AU" sz="1200" b="1" dirty="0" err="1" smtClean="0">
                          <a:effectLst/>
                        </a:rPr>
                        <a:t>home_try_on</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effectLst/>
                        </a:rPr>
                        <a:t>%</a:t>
                      </a:r>
                      <a:r>
                        <a:rPr lang="en-AU" sz="1200" b="1" dirty="0" err="1">
                          <a:effectLst/>
                        </a:rPr>
                        <a:t>quiz_to</a:t>
                      </a:r>
                      <a:r>
                        <a:rPr lang="en-AU" sz="1200" b="1" dirty="0" smtClean="0">
                          <a:effectLst/>
                        </a:rPr>
                        <a:t>_</a:t>
                      </a:r>
                    </a:p>
                    <a:p>
                      <a:pPr marL="0" marR="0" algn="ctr">
                        <a:lnSpc>
                          <a:spcPct val="107000"/>
                        </a:lnSpc>
                        <a:spcBef>
                          <a:spcPts val="0"/>
                        </a:spcBef>
                        <a:spcAft>
                          <a:spcPts val="0"/>
                        </a:spcAft>
                      </a:pPr>
                      <a:r>
                        <a:rPr lang="en-AU" sz="1200" b="1" dirty="0" smtClean="0">
                          <a:effectLst/>
                        </a:rPr>
                        <a:t>purchase</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effectLst/>
                        </a:rPr>
                        <a:t>%</a:t>
                      </a:r>
                      <a:r>
                        <a:rPr lang="en-AU" sz="1200" b="1" dirty="0" err="1">
                          <a:effectLst/>
                        </a:rPr>
                        <a:t>try_on_to</a:t>
                      </a:r>
                      <a:r>
                        <a:rPr lang="en-AU" sz="1200" b="1" dirty="0" smtClean="0">
                          <a:effectLst/>
                        </a:rPr>
                        <a:t>_</a:t>
                      </a:r>
                    </a:p>
                    <a:p>
                      <a:pPr marL="0" marR="0" algn="ctr">
                        <a:lnSpc>
                          <a:spcPct val="107000"/>
                        </a:lnSpc>
                        <a:spcBef>
                          <a:spcPts val="0"/>
                        </a:spcBef>
                        <a:spcAft>
                          <a:spcPts val="0"/>
                        </a:spcAft>
                      </a:pPr>
                      <a:r>
                        <a:rPr lang="en-AU" sz="1200" b="1" dirty="0" smtClean="0">
                          <a:effectLst/>
                        </a:rPr>
                        <a:t>purchase</a:t>
                      </a:r>
                      <a:endParaRPr lang="en-AU" sz="1200" b="1" dirty="0">
                        <a:effectLst/>
                        <a:latin typeface="Calibri" panose="020F0502020204030204" pitchFamily="34" charset="0"/>
                        <a:ea typeface="DengXian"/>
                        <a:cs typeface="Times New Roman" panose="02020603050405020304" pitchFamily="18" charset="0"/>
                      </a:endParaRPr>
                    </a:p>
                  </a:txBody>
                  <a:tcPr marL="7724" marR="7724" marT="7724" marB="7724" anchor="ctr">
                    <a:solidFill>
                      <a:schemeClr val="accent5">
                        <a:lumMod val="60000"/>
                        <a:lumOff val="40000"/>
                      </a:schemeClr>
                    </a:solidFill>
                  </a:tcPr>
                </a:tc>
                <a:extLst>
                  <a:ext uri="{0D108BD9-81ED-4DB2-BD59-A6C34878D82A}">
                    <a16:rowId xmlns:a16="http://schemas.microsoft.com/office/drawing/2014/main" val="1257361447"/>
                  </a:ext>
                </a:extLst>
              </a:tr>
              <a:tr h="154275">
                <a:tc>
                  <a:txBody>
                    <a:bodyPr/>
                    <a:lstStyle/>
                    <a:p>
                      <a:pPr marL="0" marR="0" algn="ctr">
                        <a:lnSpc>
                          <a:spcPct val="107000"/>
                        </a:lnSpc>
                        <a:spcBef>
                          <a:spcPts val="0"/>
                        </a:spcBef>
                        <a:spcAft>
                          <a:spcPts val="0"/>
                        </a:spcAft>
                      </a:pPr>
                      <a:r>
                        <a:rPr lang="en-AU" sz="900" dirty="0">
                          <a:effectLst/>
                        </a:rPr>
                        <a:t>1000</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750</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495</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75.0</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a:effectLst/>
                        </a:rPr>
                        <a:t>49.5</a:t>
                      </a:r>
                      <a:endParaRPr lang="en-AU" sz="900">
                        <a:effectLst/>
                        <a:latin typeface="Calibri" panose="020F0502020204030204" pitchFamily="34" charset="0"/>
                        <a:ea typeface="DengXian"/>
                        <a:cs typeface="Times New Roman" panose="02020603050405020304" pitchFamily="18" charset="0"/>
                      </a:endParaRPr>
                    </a:p>
                  </a:txBody>
                  <a:tcPr marL="7724" marR="7724" marT="7724" marB="7724" anchor="ctr"/>
                </a:tc>
                <a:tc>
                  <a:txBody>
                    <a:bodyPr/>
                    <a:lstStyle/>
                    <a:p>
                      <a:pPr marL="0" marR="0" algn="ctr">
                        <a:lnSpc>
                          <a:spcPct val="107000"/>
                        </a:lnSpc>
                        <a:spcBef>
                          <a:spcPts val="0"/>
                        </a:spcBef>
                        <a:spcAft>
                          <a:spcPts val="0"/>
                        </a:spcAft>
                      </a:pPr>
                      <a:r>
                        <a:rPr lang="en-AU" sz="900" dirty="0">
                          <a:effectLst/>
                        </a:rPr>
                        <a:t>66.0</a:t>
                      </a:r>
                      <a:endParaRPr lang="en-AU" sz="900" dirty="0">
                        <a:effectLst/>
                        <a:latin typeface="Calibri" panose="020F0502020204030204" pitchFamily="34" charset="0"/>
                        <a:ea typeface="DengXian"/>
                        <a:cs typeface="Times New Roman" panose="02020603050405020304" pitchFamily="18" charset="0"/>
                      </a:endParaRPr>
                    </a:p>
                  </a:txBody>
                  <a:tcPr marL="7724" marR="7724" marT="7724" marB="7724" anchor="ctr"/>
                </a:tc>
                <a:extLst>
                  <a:ext uri="{0D108BD9-81ED-4DB2-BD59-A6C34878D82A}">
                    <a16:rowId xmlns:a16="http://schemas.microsoft.com/office/drawing/2014/main" val="2933814848"/>
                  </a:ext>
                </a:extLst>
              </a:tr>
            </a:tbl>
          </a:graphicData>
        </a:graphic>
      </p:graphicFrame>
    </p:spTree>
    <p:extLst>
      <p:ext uri="{BB962C8B-B14F-4D97-AF65-F5344CB8AC3E}">
        <p14:creationId xmlns:p14="http://schemas.microsoft.com/office/powerpoint/2010/main" val="3505260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142198" y="2118167"/>
            <a:ext cx="8625055" cy="2866788"/>
          </a:xfrm>
          <a:prstGeom prst="rect">
            <a:avLst/>
          </a:prstGeom>
          <a:solidFill>
            <a:srgbClr val="D9D9D9"/>
          </a:solidFill>
          <a:ln>
            <a:noFill/>
          </a:ln>
        </p:spPr>
        <p:txBody>
          <a:bodyPr spcFirstLastPara="1" wrap="square" lIns="91425" tIns="91425" rIns="91425" bIns="91425" anchor="t" anchorCtr="0">
            <a:noAutofit/>
          </a:bodyPr>
          <a:lstStyle/>
          <a:p>
            <a:r>
              <a:rPr lang="en-AU" dirty="0"/>
              <a:t>WITH funnels AS (SELECT   DISTINCT </a:t>
            </a:r>
            <a:r>
              <a:rPr lang="en-AU" dirty="0" err="1"/>
              <a:t>quiz.user_id</a:t>
            </a:r>
            <a:r>
              <a:rPr lang="en-AU" dirty="0"/>
              <a:t>, </a:t>
            </a:r>
          </a:p>
          <a:p>
            <a:r>
              <a:rPr lang="en-AU" dirty="0"/>
              <a:t>  </a:t>
            </a:r>
            <a:r>
              <a:rPr lang="en-AU" dirty="0" err="1"/>
              <a:t>home_try_on.user_id</a:t>
            </a:r>
            <a:r>
              <a:rPr lang="en-AU" dirty="0"/>
              <a:t> IS NOT NULL </a:t>
            </a:r>
            <a:r>
              <a:rPr lang="en-AU" dirty="0" smtClean="0"/>
              <a:t> </a:t>
            </a:r>
            <a:r>
              <a:rPr lang="en-AU" dirty="0"/>
              <a:t>    AS '</a:t>
            </a:r>
            <a:r>
              <a:rPr lang="en-AU" dirty="0" err="1"/>
              <a:t>is_home_try_on</a:t>
            </a:r>
            <a:r>
              <a:rPr lang="en-AU" dirty="0"/>
              <a:t>',</a:t>
            </a:r>
          </a:p>
          <a:p>
            <a:r>
              <a:rPr lang="en-AU" dirty="0"/>
              <a:t>  </a:t>
            </a:r>
            <a:r>
              <a:rPr lang="en-AU" dirty="0" err="1"/>
              <a:t>home_try_on.number_of_pairs</a:t>
            </a:r>
            <a:r>
              <a:rPr lang="en-AU" dirty="0" smtClean="0"/>
              <a:t>, </a:t>
            </a:r>
            <a:r>
              <a:rPr lang="en-AU" dirty="0"/>
              <a:t>  </a:t>
            </a:r>
            <a:r>
              <a:rPr lang="en-AU" dirty="0" err="1"/>
              <a:t>purchase.user_id</a:t>
            </a:r>
            <a:r>
              <a:rPr lang="en-AU" dirty="0"/>
              <a:t> </a:t>
            </a:r>
            <a:r>
              <a:rPr lang="en-AU" dirty="0" smtClean="0"/>
              <a:t> IS</a:t>
            </a:r>
            <a:r>
              <a:rPr lang="en-AU" dirty="0"/>
              <a:t> NOT NULL </a:t>
            </a:r>
            <a:r>
              <a:rPr lang="en-AU" dirty="0" smtClean="0"/>
              <a:t> </a:t>
            </a:r>
            <a:r>
              <a:rPr lang="en-AU" dirty="0"/>
              <a:t>    AS '</a:t>
            </a:r>
            <a:r>
              <a:rPr lang="en-AU" dirty="0" err="1"/>
              <a:t>is_purchase</a:t>
            </a:r>
            <a:r>
              <a:rPr lang="en-AU" dirty="0"/>
              <a:t>' </a:t>
            </a:r>
          </a:p>
          <a:p>
            <a:r>
              <a:rPr lang="en-AU" dirty="0"/>
              <a:t>FROM quiz </a:t>
            </a:r>
            <a:r>
              <a:rPr lang="en-AU" dirty="0" smtClean="0"/>
              <a:t> LEFT</a:t>
            </a:r>
            <a:r>
              <a:rPr lang="en-AU" dirty="0"/>
              <a:t> JOIN </a:t>
            </a:r>
            <a:r>
              <a:rPr lang="en-AU" dirty="0" err="1"/>
              <a:t>home_try_on</a:t>
            </a:r>
            <a:r>
              <a:rPr lang="en-AU" dirty="0"/>
              <a:t> </a:t>
            </a:r>
            <a:r>
              <a:rPr lang="en-AU" dirty="0" smtClean="0"/>
              <a:t> </a:t>
            </a:r>
            <a:r>
              <a:rPr lang="en-AU" dirty="0"/>
              <a:t>  ON  </a:t>
            </a:r>
            <a:r>
              <a:rPr lang="en-AU" dirty="0" err="1"/>
              <a:t>quiz.user_id</a:t>
            </a:r>
            <a:r>
              <a:rPr lang="en-AU" dirty="0"/>
              <a:t> = </a:t>
            </a:r>
            <a:r>
              <a:rPr lang="en-AU" dirty="0" err="1"/>
              <a:t>home_try_on.user_id</a:t>
            </a:r>
            <a:endParaRPr lang="en-AU" dirty="0"/>
          </a:p>
          <a:p>
            <a:r>
              <a:rPr lang="en-AU" dirty="0"/>
              <a:t>LEFT JOIN purchase </a:t>
            </a:r>
            <a:r>
              <a:rPr lang="en-AU" dirty="0" smtClean="0"/>
              <a:t> </a:t>
            </a:r>
            <a:r>
              <a:rPr lang="en-AU" dirty="0"/>
              <a:t>  ON </a:t>
            </a:r>
            <a:r>
              <a:rPr lang="en-AU" dirty="0" err="1"/>
              <a:t>quiz.user_id</a:t>
            </a:r>
            <a:r>
              <a:rPr lang="en-AU" dirty="0"/>
              <a:t> = </a:t>
            </a:r>
            <a:r>
              <a:rPr lang="en-AU" dirty="0" err="1"/>
              <a:t>purchase.user_id</a:t>
            </a:r>
            <a:r>
              <a:rPr lang="en-AU" dirty="0"/>
              <a:t>)</a:t>
            </a:r>
          </a:p>
          <a:p>
            <a:r>
              <a:rPr lang="en-AU" dirty="0"/>
              <a:t>SELECT </a:t>
            </a:r>
            <a:r>
              <a:rPr lang="en-AU" dirty="0" smtClean="0"/>
              <a:t> </a:t>
            </a:r>
            <a:r>
              <a:rPr lang="en-AU" dirty="0"/>
              <a:t>  </a:t>
            </a:r>
            <a:r>
              <a:rPr lang="en-AU" dirty="0" err="1"/>
              <a:t>number_of_pairs</a:t>
            </a:r>
            <a:r>
              <a:rPr lang="en-AU" dirty="0"/>
              <a:t>,</a:t>
            </a:r>
          </a:p>
          <a:p>
            <a:r>
              <a:rPr lang="en-AU" dirty="0"/>
              <a:t>  SUM(</a:t>
            </a:r>
            <a:r>
              <a:rPr lang="en-AU" dirty="0" err="1"/>
              <a:t>is_home_try_on</a:t>
            </a:r>
            <a:r>
              <a:rPr lang="en-AU" dirty="0"/>
              <a:t>) AS '</a:t>
            </a:r>
            <a:r>
              <a:rPr lang="en-AU" dirty="0" err="1"/>
              <a:t>num_home_try_on</a:t>
            </a:r>
            <a:r>
              <a:rPr lang="en-AU" dirty="0"/>
              <a:t>',</a:t>
            </a:r>
          </a:p>
          <a:p>
            <a:r>
              <a:rPr lang="en-AU" dirty="0"/>
              <a:t>  SUM(</a:t>
            </a:r>
            <a:r>
              <a:rPr lang="en-AU" dirty="0" err="1"/>
              <a:t>is_purchase</a:t>
            </a:r>
            <a:r>
              <a:rPr lang="en-AU" dirty="0"/>
              <a:t>) AS '</a:t>
            </a:r>
            <a:r>
              <a:rPr lang="en-AU" dirty="0" err="1"/>
              <a:t>num_purchase</a:t>
            </a:r>
            <a:r>
              <a:rPr lang="en-AU" dirty="0"/>
              <a:t>',</a:t>
            </a:r>
          </a:p>
          <a:p>
            <a:r>
              <a:rPr lang="en-AU" dirty="0"/>
              <a:t>  ROUND(100 * SUM(</a:t>
            </a:r>
            <a:r>
              <a:rPr lang="en-AU" dirty="0" err="1"/>
              <a:t>is_purchase</a:t>
            </a:r>
            <a:r>
              <a:rPr lang="en-AU" dirty="0"/>
              <a:t>) / SUM (</a:t>
            </a:r>
            <a:r>
              <a:rPr lang="en-AU" dirty="0" err="1"/>
              <a:t>is_home_try_on</a:t>
            </a:r>
            <a:r>
              <a:rPr lang="en-AU" dirty="0"/>
              <a:t>)) AS '%</a:t>
            </a:r>
            <a:r>
              <a:rPr lang="en-AU" dirty="0" err="1"/>
              <a:t>home_try_on_to_purchase</a:t>
            </a:r>
            <a:r>
              <a:rPr lang="en-AU" dirty="0"/>
              <a:t>'</a:t>
            </a:r>
          </a:p>
          <a:p>
            <a:r>
              <a:rPr lang="en-AU" dirty="0"/>
              <a:t>FROM funnels</a:t>
            </a:r>
          </a:p>
          <a:p>
            <a:r>
              <a:rPr lang="en-AU" dirty="0"/>
              <a:t>WHERE </a:t>
            </a:r>
            <a:r>
              <a:rPr lang="en-AU" dirty="0" err="1"/>
              <a:t>number_of_pairs</a:t>
            </a:r>
            <a:r>
              <a:rPr lang="en-AU" dirty="0"/>
              <a:t> IS NOT NULL</a:t>
            </a:r>
          </a:p>
          <a:p>
            <a:r>
              <a:rPr lang="en-AU" dirty="0"/>
              <a:t>GROUP BY </a:t>
            </a:r>
            <a:r>
              <a:rPr lang="en-AU" dirty="0" err="1"/>
              <a:t>number_of_pairs</a:t>
            </a:r>
            <a:endParaRPr lang="en-AU" dirty="0"/>
          </a:p>
          <a:p>
            <a:r>
              <a:rPr lang="en-AU" dirty="0"/>
              <a:t>ORDER BY </a:t>
            </a:r>
            <a:r>
              <a:rPr lang="en-AU" dirty="0" err="1"/>
              <a:t>number_of_pairs</a:t>
            </a:r>
            <a:r>
              <a:rPr lang="en-AU" dirty="0"/>
              <a:t>;</a:t>
            </a:r>
          </a:p>
        </p:txBody>
      </p:sp>
      <p:sp>
        <p:nvSpPr>
          <p:cNvPr id="7" name="Shape 322"/>
          <p:cNvSpPr txBox="1"/>
          <p:nvPr/>
        </p:nvSpPr>
        <p:spPr>
          <a:xfrm>
            <a:off x="179788" y="415195"/>
            <a:ext cx="8446519" cy="565297"/>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 T6+. Analysis by Group (tryon 3 pairs vs 5 pairs):</a:t>
            </a:r>
          </a:p>
          <a:p>
            <a:r>
              <a:rPr lang="en-US" sz="1200" dirty="0" smtClean="0"/>
              <a:t>79% of users end up purchasing when tried 5 pairs on;</a:t>
            </a:r>
          </a:p>
          <a:p>
            <a:r>
              <a:rPr lang="en-US" sz="1200" dirty="0" smtClean="0"/>
              <a:t>53% of users end up purchasing when tried 3 pairs on.</a:t>
            </a:r>
            <a:endParaRPr lang="en-AU" sz="2400" dirty="0" smtClean="0"/>
          </a:p>
        </p:txBody>
      </p:sp>
      <p:graphicFrame>
        <p:nvGraphicFramePr>
          <p:cNvPr id="4" name="Table 3"/>
          <p:cNvGraphicFramePr>
            <a:graphicFrameLocks noGrp="1"/>
          </p:cNvGraphicFramePr>
          <p:nvPr>
            <p:extLst>
              <p:ext uri="{D42A27DB-BD31-4B8C-83A1-F6EECF244321}">
                <p14:modId xmlns:p14="http://schemas.microsoft.com/office/powerpoint/2010/main" val="2554372987"/>
              </p:ext>
            </p:extLst>
          </p:nvPr>
        </p:nvGraphicFramePr>
        <p:xfrm>
          <a:off x="283960" y="891252"/>
          <a:ext cx="8587466" cy="1096260"/>
        </p:xfrm>
        <a:graphic>
          <a:graphicData uri="http://schemas.openxmlformats.org/drawingml/2006/table">
            <a:tbl>
              <a:tblPr firstRow="1" firstCol="1" bandRow="1">
                <a:tableStyleId>{8628B589-4659-4227-9C68-565DD4A46BFE}</a:tableStyleId>
              </a:tblPr>
              <a:tblGrid>
                <a:gridCol w="2772431">
                  <a:extLst>
                    <a:ext uri="{9D8B030D-6E8A-4147-A177-3AD203B41FA5}">
                      <a16:colId xmlns:a16="http://schemas.microsoft.com/office/drawing/2014/main" val="3316423927"/>
                    </a:ext>
                  </a:extLst>
                </a:gridCol>
                <a:gridCol w="2751085">
                  <a:extLst>
                    <a:ext uri="{9D8B030D-6E8A-4147-A177-3AD203B41FA5}">
                      <a16:colId xmlns:a16="http://schemas.microsoft.com/office/drawing/2014/main" val="3630390105"/>
                    </a:ext>
                  </a:extLst>
                </a:gridCol>
                <a:gridCol w="1200764">
                  <a:extLst>
                    <a:ext uri="{9D8B030D-6E8A-4147-A177-3AD203B41FA5}">
                      <a16:colId xmlns:a16="http://schemas.microsoft.com/office/drawing/2014/main" val="3583397187"/>
                    </a:ext>
                  </a:extLst>
                </a:gridCol>
                <a:gridCol w="1863186">
                  <a:extLst>
                    <a:ext uri="{9D8B030D-6E8A-4147-A177-3AD203B41FA5}">
                      <a16:colId xmlns:a16="http://schemas.microsoft.com/office/drawing/2014/main" val="2073976040"/>
                    </a:ext>
                  </a:extLst>
                </a:gridCol>
              </a:tblGrid>
              <a:tr h="382214">
                <a:tc>
                  <a:txBody>
                    <a:bodyPr/>
                    <a:lstStyle/>
                    <a:p>
                      <a:pPr marL="0" marR="0" algn="ctr">
                        <a:lnSpc>
                          <a:spcPct val="107000"/>
                        </a:lnSpc>
                        <a:spcBef>
                          <a:spcPts val="0"/>
                        </a:spcBef>
                        <a:spcAft>
                          <a:spcPts val="0"/>
                        </a:spcAft>
                      </a:pPr>
                      <a:r>
                        <a:rPr lang="en-AU" sz="1200" b="1" dirty="0" err="1">
                          <a:solidFill>
                            <a:schemeClr val="tx1"/>
                          </a:solidFill>
                          <a:effectLst/>
                        </a:rPr>
                        <a:t>number_of_pairs</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8388" marR="8388" marT="8388" marB="8388"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num_home_try_on</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8388" marR="8388" marT="8388" marB="8388"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a:solidFill>
                            <a:schemeClr val="tx1"/>
                          </a:solidFill>
                          <a:effectLst/>
                        </a:rPr>
                        <a:t>num_purchase</a:t>
                      </a:r>
                      <a:endParaRPr lang="en-AU" sz="1200" b="1">
                        <a:solidFill>
                          <a:schemeClr val="tx1"/>
                        </a:solidFill>
                        <a:effectLst/>
                        <a:latin typeface="Calibri" panose="020F0502020204030204" pitchFamily="34" charset="0"/>
                        <a:ea typeface="DengXian"/>
                        <a:cs typeface="Times New Roman" panose="02020603050405020304" pitchFamily="18" charset="0"/>
                      </a:endParaRPr>
                    </a:p>
                  </a:txBody>
                  <a:tcPr marL="8388" marR="8388" marT="8388" marB="8388"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1200" b="1" dirty="0">
                          <a:solidFill>
                            <a:schemeClr val="tx1"/>
                          </a:solidFill>
                          <a:effectLst/>
                        </a:rPr>
                        <a:t>%</a:t>
                      </a:r>
                      <a:r>
                        <a:rPr lang="en-AU" sz="1200" b="1" dirty="0" err="1">
                          <a:solidFill>
                            <a:schemeClr val="tx1"/>
                          </a:solidFill>
                          <a:effectLst/>
                        </a:rPr>
                        <a:t>home_try_on_to</a:t>
                      </a:r>
                      <a:r>
                        <a:rPr lang="en-AU" sz="1200" b="1" dirty="0" smtClean="0">
                          <a:solidFill>
                            <a:schemeClr val="tx1"/>
                          </a:solidFill>
                          <a:effectLst/>
                        </a:rPr>
                        <a:t>_</a:t>
                      </a:r>
                    </a:p>
                    <a:p>
                      <a:pPr marL="0" marR="0" algn="ctr">
                        <a:lnSpc>
                          <a:spcPct val="107000"/>
                        </a:lnSpc>
                        <a:spcBef>
                          <a:spcPts val="0"/>
                        </a:spcBef>
                        <a:spcAft>
                          <a:spcPts val="0"/>
                        </a:spcAft>
                      </a:pPr>
                      <a:r>
                        <a:rPr lang="en-AU" sz="1200" b="1" dirty="0" smtClean="0">
                          <a:solidFill>
                            <a:schemeClr val="tx1"/>
                          </a:solidFill>
                          <a:effectLst/>
                        </a:rPr>
                        <a:t>purchase</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8388" marR="8388" marT="8388" marB="8388" anchor="ctr">
                    <a:solidFill>
                      <a:schemeClr val="accent5">
                        <a:lumMod val="60000"/>
                        <a:lumOff val="40000"/>
                      </a:schemeClr>
                    </a:solidFill>
                  </a:tcPr>
                </a:tc>
                <a:extLst>
                  <a:ext uri="{0D108BD9-81ED-4DB2-BD59-A6C34878D82A}">
                    <a16:rowId xmlns:a16="http://schemas.microsoft.com/office/drawing/2014/main" val="76152236"/>
                  </a:ext>
                </a:extLst>
              </a:tr>
              <a:tr h="344035">
                <a:tc>
                  <a:txBody>
                    <a:bodyPr/>
                    <a:lstStyle/>
                    <a:p>
                      <a:pPr marL="0" marR="0" algn="ctr">
                        <a:lnSpc>
                          <a:spcPct val="107000"/>
                        </a:lnSpc>
                        <a:spcBef>
                          <a:spcPts val="0"/>
                        </a:spcBef>
                        <a:spcAft>
                          <a:spcPts val="0"/>
                        </a:spcAft>
                      </a:pPr>
                      <a:r>
                        <a:rPr lang="en-AU" sz="900">
                          <a:effectLst/>
                        </a:rPr>
                        <a:t>3 pairs</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a:effectLst/>
                        </a:rPr>
                        <a:t>379</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a:effectLst/>
                        </a:rPr>
                        <a:t>201</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dirty="0">
                          <a:effectLst/>
                        </a:rPr>
                        <a:t>53.0</a:t>
                      </a:r>
                      <a:endParaRPr lang="en-AU" sz="1000" dirty="0">
                        <a:effectLst/>
                        <a:latin typeface="Calibri" panose="020F0502020204030204" pitchFamily="34" charset="0"/>
                        <a:ea typeface="DengXian"/>
                        <a:cs typeface="Times New Roman" panose="02020603050405020304" pitchFamily="18" charset="0"/>
                      </a:endParaRPr>
                    </a:p>
                  </a:txBody>
                  <a:tcPr marL="8388" marR="8388" marT="8388" marB="8388" anchor="ctr"/>
                </a:tc>
                <a:extLst>
                  <a:ext uri="{0D108BD9-81ED-4DB2-BD59-A6C34878D82A}">
                    <a16:rowId xmlns:a16="http://schemas.microsoft.com/office/drawing/2014/main" val="1573304785"/>
                  </a:ext>
                </a:extLst>
              </a:tr>
              <a:tr h="344035">
                <a:tc>
                  <a:txBody>
                    <a:bodyPr/>
                    <a:lstStyle/>
                    <a:p>
                      <a:pPr marL="0" marR="0" algn="ctr">
                        <a:lnSpc>
                          <a:spcPct val="107000"/>
                        </a:lnSpc>
                        <a:spcBef>
                          <a:spcPts val="0"/>
                        </a:spcBef>
                        <a:spcAft>
                          <a:spcPts val="0"/>
                        </a:spcAft>
                      </a:pPr>
                      <a:r>
                        <a:rPr lang="en-AU" sz="900">
                          <a:effectLst/>
                        </a:rPr>
                        <a:t>5 pairs</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a:effectLst/>
                        </a:rPr>
                        <a:t>371</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a:effectLst/>
                        </a:rPr>
                        <a:t>294</a:t>
                      </a:r>
                      <a:endParaRPr lang="en-AU" sz="1000">
                        <a:effectLst/>
                        <a:latin typeface="Calibri" panose="020F0502020204030204" pitchFamily="34" charset="0"/>
                        <a:ea typeface="DengXian"/>
                        <a:cs typeface="Times New Roman" panose="02020603050405020304" pitchFamily="18" charset="0"/>
                      </a:endParaRPr>
                    </a:p>
                  </a:txBody>
                  <a:tcPr marL="8388" marR="8388" marT="8388" marB="8388" anchor="ctr"/>
                </a:tc>
                <a:tc>
                  <a:txBody>
                    <a:bodyPr/>
                    <a:lstStyle/>
                    <a:p>
                      <a:pPr marL="0" marR="0" algn="ctr">
                        <a:lnSpc>
                          <a:spcPct val="107000"/>
                        </a:lnSpc>
                        <a:spcBef>
                          <a:spcPts val="0"/>
                        </a:spcBef>
                        <a:spcAft>
                          <a:spcPts val="0"/>
                        </a:spcAft>
                      </a:pPr>
                      <a:r>
                        <a:rPr lang="en-AU" sz="900" dirty="0">
                          <a:effectLst/>
                        </a:rPr>
                        <a:t>79.0</a:t>
                      </a:r>
                      <a:endParaRPr lang="en-AU" sz="1000" dirty="0">
                        <a:effectLst/>
                        <a:latin typeface="Calibri" panose="020F0502020204030204" pitchFamily="34" charset="0"/>
                        <a:ea typeface="DengXian"/>
                        <a:cs typeface="Times New Roman" panose="02020603050405020304" pitchFamily="18" charset="0"/>
                      </a:endParaRPr>
                    </a:p>
                  </a:txBody>
                  <a:tcPr marL="8388" marR="8388" marT="8388" marB="8388" anchor="ctr"/>
                </a:tc>
                <a:extLst>
                  <a:ext uri="{0D108BD9-81ED-4DB2-BD59-A6C34878D82A}">
                    <a16:rowId xmlns:a16="http://schemas.microsoft.com/office/drawing/2014/main" val="377979300"/>
                  </a:ext>
                </a:extLst>
              </a:tr>
            </a:tbl>
          </a:graphicData>
        </a:graphic>
      </p:graphicFrame>
    </p:spTree>
    <p:extLst>
      <p:ext uri="{BB962C8B-B14F-4D97-AF65-F5344CB8AC3E}">
        <p14:creationId xmlns:p14="http://schemas.microsoft.com/office/powerpoint/2010/main" val="3391184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4305783" y="345747"/>
            <a:ext cx="4664597" cy="4341999"/>
          </a:xfrm>
          <a:prstGeom prst="rect">
            <a:avLst/>
          </a:prstGeom>
          <a:solidFill>
            <a:srgbClr val="D9D9D9"/>
          </a:solidFill>
          <a:ln>
            <a:noFill/>
          </a:ln>
        </p:spPr>
        <p:txBody>
          <a:bodyPr spcFirstLastPara="1" wrap="square" lIns="91425" tIns="91425" rIns="91425" bIns="91425" anchor="t" anchorCtr="0">
            <a:noAutofit/>
          </a:bodyPr>
          <a:lstStyle/>
          <a:p>
            <a:r>
              <a:rPr lang="en-AU" dirty="0" smtClean="0"/>
              <a:t>SELECT</a:t>
            </a:r>
            <a:r>
              <a:rPr lang="en-AU" dirty="0"/>
              <a:t> style, COUNT(style) AS ‘</a:t>
            </a:r>
            <a:r>
              <a:rPr lang="en-AU" dirty="0" err="1"/>
              <a:t>most_common_style</a:t>
            </a:r>
            <a:r>
              <a:rPr lang="en-AU" dirty="0"/>
              <a:t>’</a:t>
            </a:r>
          </a:p>
          <a:p>
            <a:r>
              <a:rPr lang="en-AU" dirty="0"/>
              <a:t>FROM </a:t>
            </a:r>
            <a:r>
              <a:rPr lang="en-AU" dirty="0" smtClean="0"/>
              <a:t>quiz GROUP</a:t>
            </a:r>
            <a:r>
              <a:rPr lang="en-AU" dirty="0"/>
              <a:t> BY </a:t>
            </a:r>
            <a:r>
              <a:rPr lang="en-AU" dirty="0" smtClean="0"/>
              <a:t>style  ORDER</a:t>
            </a:r>
            <a:r>
              <a:rPr lang="en-AU" dirty="0"/>
              <a:t> BY style </a:t>
            </a:r>
            <a:r>
              <a:rPr lang="en-AU" dirty="0" smtClean="0"/>
              <a:t>DESC  LIMIT</a:t>
            </a:r>
            <a:r>
              <a:rPr lang="en-AU" dirty="0"/>
              <a:t> 1</a:t>
            </a:r>
            <a:r>
              <a:rPr lang="en-AU" dirty="0" smtClean="0"/>
              <a:t>;</a:t>
            </a:r>
          </a:p>
          <a:p>
            <a:endParaRPr lang="en-AU" dirty="0"/>
          </a:p>
          <a:p>
            <a:r>
              <a:rPr lang="en-AU" dirty="0" smtClean="0"/>
              <a:t>SELECT</a:t>
            </a:r>
            <a:r>
              <a:rPr lang="en-AU" dirty="0"/>
              <a:t> </a:t>
            </a:r>
            <a:r>
              <a:rPr lang="en-AU" dirty="0" err="1"/>
              <a:t>product_id</a:t>
            </a:r>
            <a:r>
              <a:rPr lang="en-AU" dirty="0"/>
              <a:t>,  COUNT(</a:t>
            </a:r>
            <a:r>
              <a:rPr lang="en-AU" dirty="0" err="1"/>
              <a:t>product_id</a:t>
            </a:r>
            <a:r>
              <a:rPr lang="en-AU" dirty="0"/>
              <a:t>) </a:t>
            </a:r>
            <a:endParaRPr lang="en-AU" dirty="0" smtClean="0"/>
          </a:p>
          <a:p>
            <a:r>
              <a:rPr lang="en-AU" dirty="0" smtClean="0"/>
              <a:t>AS</a:t>
            </a:r>
            <a:r>
              <a:rPr lang="en-AU" dirty="0"/>
              <a:t> ‘</a:t>
            </a:r>
            <a:r>
              <a:rPr lang="en-AU" dirty="0" err="1"/>
              <a:t>most_popular_product</a:t>
            </a:r>
            <a:r>
              <a:rPr lang="en-AU" dirty="0"/>
              <a:t>’</a:t>
            </a:r>
          </a:p>
          <a:p>
            <a:r>
              <a:rPr lang="en-AU" dirty="0"/>
              <a:t>FROM </a:t>
            </a:r>
            <a:r>
              <a:rPr lang="en-AU" dirty="0" smtClean="0"/>
              <a:t>purchase GROUP</a:t>
            </a:r>
            <a:r>
              <a:rPr lang="en-AU" dirty="0"/>
              <a:t> BY </a:t>
            </a:r>
            <a:r>
              <a:rPr lang="en-AU" dirty="0" err="1" smtClean="0"/>
              <a:t>product_id</a:t>
            </a:r>
            <a:r>
              <a:rPr lang="en-AU" dirty="0" smtClean="0"/>
              <a:t>  ORDER</a:t>
            </a:r>
            <a:r>
              <a:rPr lang="en-AU" dirty="0"/>
              <a:t> BY COUNT(</a:t>
            </a:r>
            <a:r>
              <a:rPr lang="en-AU" dirty="0" err="1"/>
              <a:t>product_id</a:t>
            </a:r>
            <a:r>
              <a:rPr lang="en-AU" dirty="0"/>
              <a:t>) </a:t>
            </a:r>
            <a:r>
              <a:rPr lang="en-AU" dirty="0" smtClean="0"/>
              <a:t>DESC  LIMIT</a:t>
            </a:r>
            <a:r>
              <a:rPr lang="en-AU" dirty="0"/>
              <a:t> 1</a:t>
            </a:r>
            <a:r>
              <a:rPr lang="en-AU" dirty="0" smtClean="0"/>
              <a:t>;</a:t>
            </a:r>
          </a:p>
          <a:p>
            <a:endParaRPr lang="en-AU" dirty="0"/>
          </a:p>
          <a:p>
            <a:r>
              <a:rPr lang="en-AU" dirty="0"/>
              <a:t>SELECT </a:t>
            </a:r>
            <a:r>
              <a:rPr lang="en-AU" dirty="0" err="1"/>
              <a:t>model_name</a:t>
            </a:r>
            <a:r>
              <a:rPr lang="en-AU" dirty="0"/>
              <a:t>,  COUNT(</a:t>
            </a:r>
            <a:r>
              <a:rPr lang="en-AU" dirty="0" err="1"/>
              <a:t>model_name</a:t>
            </a:r>
            <a:r>
              <a:rPr lang="en-AU" dirty="0"/>
              <a:t>) </a:t>
            </a:r>
            <a:endParaRPr lang="en-AU" dirty="0" smtClean="0"/>
          </a:p>
          <a:p>
            <a:r>
              <a:rPr lang="en-AU" dirty="0" smtClean="0"/>
              <a:t>AS</a:t>
            </a:r>
            <a:r>
              <a:rPr lang="en-AU" dirty="0"/>
              <a:t> ‘</a:t>
            </a:r>
            <a:r>
              <a:rPr lang="en-AU" dirty="0" err="1"/>
              <a:t>most_popular_model</a:t>
            </a:r>
            <a:r>
              <a:rPr lang="en-AU" dirty="0"/>
              <a:t>’</a:t>
            </a:r>
          </a:p>
          <a:p>
            <a:r>
              <a:rPr lang="en-AU" dirty="0"/>
              <a:t>FROM </a:t>
            </a:r>
            <a:r>
              <a:rPr lang="en-AU" dirty="0" smtClean="0"/>
              <a:t>purchase  GROUP</a:t>
            </a:r>
            <a:r>
              <a:rPr lang="en-AU" dirty="0"/>
              <a:t> BY </a:t>
            </a:r>
            <a:r>
              <a:rPr lang="en-AU" dirty="0" err="1" smtClean="0"/>
              <a:t>model_name</a:t>
            </a:r>
            <a:r>
              <a:rPr lang="en-AU" dirty="0" smtClean="0"/>
              <a:t>  ORDER</a:t>
            </a:r>
            <a:r>
              <a:rPr lang="en-AU" dirty="0"/>
              <a:t> BY COUNT(</a:t>
            </a:r>
            <a:r>
              <a:rPr lang="en-AU" dirty="0" err="1"/>
              <a:t>model_name</a:t>
            </a:r>
            <a:r>
              <a:rPr lang="en-AU" dirty="0"/>
              <a:t>) </a:t>
            </a:r>
            <a:r>
              <a:rPr lang="en-AU" dirty="0" smtClean="0"/>
              <a:t>DESC  LIMIT</a:t>
            </a:r>
            <a:r>
              <a:rPr lang="en-AU" dirty="0"/>
              <a:t> 1</a:t>
            </a:r>
            <a:r>
              <a:rPr lang="en-AU" dirty="0" smtClean="0"/>
              <a:t>;</a:t>
            </a:r>
          </a:p>
          <a:p>
            <a:endParaRPr lang="en-AU" dirty="0"/>
          </a:p>
          <a:p>
            <a:r>
              <a:rPr lang="en-AU" dirty="0"/>
              <a:t>SELECT </a:t>
            </a:r>
            <a:r>
              <a:rPr lang="en-AU" dirty="0" err="1"/>
              <a:t>color</a:t>
            </a:r>
            <a:r>
              <a:rPr lang="en-AU" dirty="0"/>
              <a:t>,  COUNT(</a:t>
            </a:r>
            <a:r>
              <a:rPr lang="en-AU" dirty="0" err="1"/>
              <a:t>color</a:t>
            </a:r>
            <a:r>
              <a:rPr lang="en-AU" dirty="0"/>
              <a:t>) </a:t>
            </a:r>
            <a:endParaRPr lang="en-AU" dirty="0" smtClean="0"/>
          </a:p>
          <a:p>
            <a:r>
              <a:rPr lang="en-AU" dirty="0" smtClean="0"/>
              <a:t>AS</a:t>
            </a:r>
            <a:r>
              <a:rPr lang="en-AU" dirty="0"/>
              <a:t> ‘</a:t>
            </a:r>
            <a:r>
              <a:rPr lang="en-AU" dirty="0" err="1"/>
              <a:t>most_popular_color</a:t>
            </a:r>
            <a:r>
              <a:rPr lang="en-AU" dirty="0"/>
              <a:t>’</a:t>
            </a:r>
          </a:p>
          <a:p>
            <a:r>
              <a:rPr lang="en-AU" dirty="0"/>
              <a:t>FROM </a:t>
            </a:r>
            <a:r>
              <a:rPr lang="en-AU" dirty="0" smtClean="0"/>
              <a:t>purchase GROUP</a:t>
            </a:r>
            <a:r>
              <a:rPr lang="en-AU" dirty="0"/>
              <a:t> BY </a:t>
            </a:r>
            <a:r>
              <a:rPr lang="en-AU" dirty="0" err="1" smtClean="0"/>
              <a:t>color</a:t>
            </a:r>
            <a:r>
              <a:rPr lang="en-AU" dirty="0" smtClean="0"/>
              <a:t>  ORDER</a:t>
            </a:r>
            <a:r>
              <a:rPr lang="en-AU" dirty="0"/>
              <a:t> BY COUNT(</a:t>
            </a:r>
            <a:r>
              <a:rPr lang="en-AU" dirty="0" err="1"/>
              <a:t>color</a:t>
            </a:r>
            <a:r>
              <a:rPr lang="en-AU" dirty="0"/>
              <a:t>) </a:t>
            </a:r>
            <a:r>
              <a:rPr lang="en-AU" dirty="0" smtClean="0"/>
              <a:t>DESC  LIMIT</a:t>
            </a:r>
            <a:r>
              <a:rPr lang="en-AU" dirty="0"/>
              <a:t> 1;</a:t>
            </a:r>
          </a:p>
        </p:txBody>
      </p:sp>
      <p:sp>
        <p:nvSpPr>
          <p:cNvPr id="7" name="Shape 322"/>
          <p:cNvSpPr txBox="1"/>
          <p:nvPr/>
        </p:nvSpPr>
        <p:spPr>
          <a:xfrm>
            <a:off x="142198" y="345747"/>
            <a:ext cx="8446519" cy="565297"/>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 T6+. Purcahse Analysis :</a:t>
            </a:r>
          </a:p>
          <a:p>
            <a:endParaRPr lang="en-AU" sz="2400" dirty="0" smtClean="0"/>
          </a:p>
        </p:txBody>
      </p:sp>
      <p:graphicFrame>
        <p:nvGraphicFramePr>
          <p:cNvPr id="2" name="Table 1"/>
          <p:cNvGraphicFramePr>
            <a:graphicFrameLocks noGrp="1"/>
          </p:cNvGraphicFramePr>
          <p:nvPr>
            <p:extLst>
              <p:ext uri="{D42A27DB-BD31-4B8C-83A1-F6EECF244321}">
                <p14:modId xmlns:p14="http://schemas.microsoft.com/office/powerpoint/2010/main" val="3125251673"/>
              </p:ext>
            </p:extLst>
          </p:nvPr>
        </p:nvGraphicFramePr>
        <p:xfrm>
          <a:off x="196771" y="1041720"/>
          <a:ext cx="3923816" cy="775504"/>
        </p:xfrm>
        <a:graphic>
          <a:graphicData uri="http://schemas.openxmlformats.org/drawingml/2006/table">
            <a:tbl>
              <a:tblPr firstRow="1" firstCol="1" bandRow="1">
                <a:tableStyleId>{8628B589-4659-4227-9C68-565DD4A46BFE}</a:tableStyleId>
              </a:tblPr>
              <a:tblGrid>
                <a:gridCol w="1974017">
                  <a:extLst>
                    <a:ext uri="{9D8B030D-6E8A-4147-A177-3AD203B41FA5}">
                      <a16:colId xmlns:a16="http://schemas.microsoft.com/office/drawing/2014/main" val="829918410"/>
                    </a:ext>
                  </a:extLst>
                </a:gridCol>
                <a:gridCol w="1949799">
                  <a:extLst>
                    <a:ext uri="{9D8B030D-6E8A-4147-A177-3AD203B41FA5}">
                      <a16:colId xmlns:a16="http://schemas.microsoft.com/office/drawing/2014/main" val="3947498259"/>
                    </a:ext>
                  </a:extLst>
                </a:gridCol>
              </a:tblGrid>
              <a:tr h="387752">
                <a:tc>
                  <a:txBody>
                    <a:bodyPr/>
                    <a:lstStyle/>
                    <a:p>
                      <a:pPr marL="0" marR="0" algn="ctr">
                        <a:lnSpc>
                          <a:spcPct val="107000"/>
                        </a:lnSpc>
                        <a:spcBef>
                          <a:spcPts val="0"/>
                        </a:spcBef>
                        <a:spcAft>
                          <a:spcPts val="0"/>
                        </a:spcAft>
                      </a:pPr>
                      <a:r>
                        <a:rPr lang="en-US" sz="900" dirty="0" smtClean="0">
                          <a:effectLst/>
                          <a:latin typeface="Calibri" panose="020F0502020204030204" pitchFamily="34" charset="0"/>
                          <a:ea typeface="DengXian"/>
                          <a:cs typeface="Times New Roman" panose="02020603050405020304" pitchFamily="18" charset="0"/>
                        </a:rPr>
                        <a:t>Style</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tc>
                  <a:txBody>
                    <a:bodyPr/>
                    <a:lstStyle/>
                    <a:p>
                      <a:pPr marL="0" marR="0" algn="ctr">
                        <a:lnSpc>
                          <a:spcPct val="107000"/>
                        </a:lnSpc>
                        <a:spcBef>
                          <a:spcPts val="0"/>
                        </a:spcBef>
                        <a:spcAft>
                          <a:spcPts val="0"/>
                        </a:spcAft>
                      </a:pPr>
                      <a:r>
                        <a:rPr lang="en-US" sz="900" dirty="0" smtClean="0">
                          <a:effectLst/>
                          <a:latin typeface="Calibri" panose="020F0502020204030204" pitchFamily="34" charset="0"/>
                          <a:ea typeface="DengXian"/>
                          <a:cs typeface="Times New Roman" panose="02020603050405020304" pitchFamily="18" charset="0"/>
                        </a:rPr>
                        <a:t>‘</a:t>
                      </a:r>
                      <a:r>
                        <a:rPr lang="en-US" sz="900" dirty="0" err="1" smtClean="0">
                          <a:effectLst/>
                          <a:latin typeface="Calibri" panose="020F0502020204030204" pitchFamily="34" charset="0"/>
                          <a:ea typeface="DengXian"/>
                          <a:cs typeface="Times New Roman" panose="02020603050405020304" pitchFamily="18" charset="0"/>
                        </a:rPr>
                        <a:t>most_common_style</a:t>
                      </a:r>
                      <a:r>
                        <a:rPr lang="en-US" sz="900" dirty="0" smtClean="0">
                          <a:effectLst/>
                          <a:latin typeface="Calibri" panose="020F0502020204030204" pitchFamily="34" charset="0"/>
                          <a:ea typeface="DengXian"/>
                          <a:cs typeface="Times New Roman" panose="02020603050405020304" pitchFamily="18" charset="0"/>
                        </a:rPr>
                        <a:t>’</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2223500731"/>
                  </a:ext>
                </a:extLst>
              </a:tr>
              <a:tr h="387752">
                <a:tc>
                  <a:txBody>
                    <a:bodyPr/>
                    <a:lstStyle/>
                    <a:p>
                      <a:pPr marL="0" marR="0" algn="ctr">
                        <a:lnSpc>
                          <a:spcPct val="107000"/>
                        </a:lnSpc>
                        <a:spcBef>
                          <a:spcPts val="0"/>
                        </a:spcBef>
                        <a:spcAft>
                          <a:spcPts val="0"/>
                        </a:spcAft>
                      </a:pPr>
                      <a:r>
                        <a:rPr lang="en-US" sz="1200" b="1" dirty="0" smtClean="0">
                          <a:solidFill>
                            <a:schemeClr val="tx1"/>
                          </a:solidFill>
                          <a:effectLst/>
                          <a:latin typeface="Calibri" panose="020F0502020204030204" pitchFamily="34" charset="0"/>
                          <a:ea typeface="DengXian"/>
                          <a:cs typeface="Times New Roman" panose="02020603050405020304" pitchFamily="18" charset="0"/>
                        </a:rPr>
                        <a:t>Women’s Styles</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9" marR="7729" marT="7729" marB="7729" anchor="ctr">
                    <a:solidFill>
                      <a:schemeClr val="accent5">
                        <a:lumMod val="60000"/>
                        <a:lumOff val="40000"/>
                      </a:schemeClr>
                    </a:solidFill>
                  </a:tcPr>
                </a:tc>
                <a:tc>
                  <a:txBody>
                    <a:bodyPr/>
                    <a:lstStyle/>
                    <a:p>
                      <a:pPr marL="0" marR="0" algn="ctr">
                        <a:lnSpc>
                          <a:spcPct val="107000"/>
                        </a:lnSpc>
                        <a:spcBef>
                          <a:spcPts val="0"/>
                        </a:spcBef>
                        <a:spcAft>
                          <a:spcPts val="0"/>
                        </a:spcAft>
                      </a:pPr>
                      <a:r>
                        <a:rPr lang="en-US" sz="900" dirty="0" smtClean="0">
                          <a:effectLst/>
                          <a:latin typeface="Calibri" panose="020F0502020204030204" pitchFamily="34" charset="0"/>
                          <a:ea typeface="DengXian"/>
                          <a:cs typeface="Times New Roman" panose="02020603050405020304" pitchFamily="18" charset="0"/>
                        </a:rPr>
                        <a:t>469</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117444127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05453451"/>
              </p:ext>
            </p:extLst>
          </p:nvPr>
        </p:nvGraphicFramePr>
        <p:xfrm>
          <a:off x="196771" y="1817224"/>
          <a:ext cx="3923816" cy="2556565"/>
        </p:xfrm>
        <a:graphic>
          <a:graphicData uri="http://schemas.openxmlformats.org/drawingml/2006/table">
            <a:tbl>
              <a:tblPr firstRow="1" firstCol="1" bandRow="1">
                <a:tableStyleId>{8628B589-4659-4227-9C68-565DD4A46BFE}</a:tableStyleId>
              </a:tblPr>
              <a:tblGrid>
                <a:gridCol w="1969491">
                  <a:extLst>
                    <a:ext uri="{9D8B030D-6E8A-4147-A177-3AD203B41FA5}">
                      <a16:colId xmlns:a16="http://schemas.microsoft.com/office/drawing/2014/main" val="829918410"/>
                    </a:ext>
                  </a:extLst>
                </a:gridCol>
                <a:gridCol w="1954325">
                  <a:extLst>
                    <a:ext uri="{9D8B030D-6E8A-4147-A177-3AD203B41FA5}">
                      <a16:colId xmlns:a16="http://schemas.microsoft.com/office/drawing/2014/main" val="3947498259"/>
                    </a:ext>
                  </a:extLst>
                </a:gridCol>
              </a:tblGrid>
              <a:tr h="358817">
                <a:tc>
                  <a:txBody>
                    <a:bodyPr/>
                    <a:lstStyle/>
                    <a:p>
                      <a:pPr marL="0" marR="0" algn="ctr">
                        <a:lnSpc>
                          <a:spcPct val="107000"/>
                        </a:lnSpc>
                        <a:spcBef>
                          <a:spcPts val="0"/>
                        </a:spcBef>
                        <a:spcAft>
                          <a:spcPts val="0"/>
                        </a:spcAft>
                      </a:pPr>
                      <a:r>
                        <a:rPr lang="en-AU" sz="900" dirty="0" err="1">
                          <a:effectLst/>
                        </a:rPr>
                        <a:t>product_id</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tc>
                  <a:txBody>
                    <a:bodyPr/>
                    <a:lstStyle/>
                    <a:p>
                      <a:pPr marL="0" marR="0" algn="ctr">
                        <a:lnSpc>
                          <a:spcPct val="107000"/>
                        </a:lnSpc>
                        <a:spcBef>
                          <a:spcPts val="0"/>
                        </a:spcBef>
                        <a:spcAft>
                          <a:spcPts val="0"/>
                        </a:spcAft>
                      </a:pPr>
                      <a:r>
                        <a:rPr lang="en-AU" sz="900" dirty="0">
                          <a:effectLst/>
                        </a:rPr>
                        <a:t>‘</a:t>
                      </a:r>
                      <a:r>
                        <a:rPr lang="en-AU" sz="900" dirty="0" err="1">
                          <a:effectLst/>
                        </a:rPr>
                        <a:t>most_popular_product</a:t>
                      </a:r>
                      <a:r>
                        <a:rPr lang="en-AU" sz="900" dirty="0">
                          <a:effectLst/>
                        </a:rPr>
                        <a:t>’</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226011807"/>
                  </a:ext>
                </a:extLst>
              </a:tr>
              <a:tr h="313964">
                <a:tc>
                  <a:txBody>
                    <a:bodyPr/>
                    <a:lstStyle/>
                    <a:p>
                      <a:pPr marL="0" marR="0" algn="ctr">
                        <a:lnSpc>
                          <a:spcPct val="107000"/>
                        </a:lnSpc>
                        <a:spcBef>
                          <a:spcPts val="0"/>
                        </a:spcBef>
                        <a:spcAft>
                          <a:spcPts val="0"/>
                        </a:spcAft>
                      </a:pPr>
                      <a:r>
                        <a:rPr lang="en-AU" sz="1200" b="1" dirty="0">
                          <a:solidFill>
                            <a:schemeClr val="tx1"/>
                          </a:solidFill>
                          <a:effectLst/>
                        </a:rPr>
                        <a:t>3</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9" marR="7729" marT="7729" marB="7729"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900" dirty="0">
                          <a:effectLst/>
                        </a:rPr>
                        <a:t>63</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1869347904"/>
                  </a:ext>
                </a:extLst>
              </a:tr>
              <a:tr h="313964">
                <a:tc>
                  <a:txBody>
                    <a:bodyPr/>
                    <a:lstStyle/>
                    <a:p>
                      <a:pPr marL="0" marR="0" algn="ctr">
                        <a:lnSpc>
                          <a:spcPct val="107000"/>
                        </a:lnSpc>
                        <a:spcBef>
                          <a:spcPts val="0"/>
                        </a:spcBef>
                        <a:spcAft>
                          <a:spcPts val="0"/>
                        </a:spcAft>
                      </a:pPr>
                      <a:r>
                        <a:rPr lang="en-AU" sz="900" dirty="0" err="1">
                          <a:effectLst/>
                        </a:rPr>
                        <a:t>model_name</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tc>
                  <a:txBody>
                    <a:bodyPr/>
                    <a:lstStyle/>
                    <a:p>
                      <a:pPr marL="0" marR="0" algn="ctr">
                        <a:lnSpc>
                          <a:spcPct val="107000"/>
                        </a:lnSpc>
                        <a:spcBef>
                          <a:spcPts val="0"/>
                        </a:spcBef>
                        <a:spcAft>
                          <a:spcPts val="0"/>
                        </a:spcAft>
                      </a:pPr>
                      <a:r>
                        <a:rPr lang="en-AU" sz="900" dirty="0">
                          <a:effectLst/>
                        </a:rPr>
                        <a:t>‘</a:t>
                      </a:r>
                      <a:r>
                        <a:rPr lang="en-AU" sz="900" dirty="0" err="1">
                          <a:effectLst/>
                        </a:rPr>
                        <a:t>most_popular_model</a:t>
                      </a:r>
                      <a:r>
                        <a:rPr lang="en-AU" sz="900" dirty="0">
                          <a:effectLst/>
                        </a:rPr>
                        <a:t>’</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2133583191"/>
                  </a:ext>
                </a:extLst>
              </a:tr>
              <a:tr h="313964">
                <a:tc>
                  <a:txBody>
                    <a:bodyPr/>
                    <a:lstStyle/>
                    <a:p>
                      <a:pPr marL="0" marR="0" algn="ctr">
                        <a:lnSpc>
                          <a:spcPct val="107000"/>
                        </a:lnSpc>
                        <a:spcBef>
                          <a:spcPts val="0"/>
                        </a:spcBef>
                        <a:spcAft>
                          <a:spcPts val="0"/>
                        </a:spcAft>
                      </a:pPr>
                      <a:r>
                        <a:rPr lang="en-AU" sz="1200" b="1" dirty="0">
                          <a:effectLst/>
                        </a:rPr>
                        <a:t>Eugene Narrow</a:t>
                      </a:r>
                      <a:endParaRPr lang="en-AU" sz="1200" b="1" dirty="0">
                        <a:effectLst/>
                        <a:latin typeface="Calibri" panose="020F0502020204030204" pitchFamily="34" charset="0"/>
                        <a:ea typeface="DengXian"/>
                        <a:cs typeface="Times New Roman" panose="02020603050405020304" pitchFamily="18" charset="0"/>
                      </a:endParaRPr>
                    </a:p>
                  </a:txBody>
                  <a:tcPr marL="7729" marR="7729" marT="7729" marB="7729"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900" dirty="0">
                          <a:effectLst/>
                        </a:rPr>
                        <a:t>116</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431275040"/>
                  </a:ext>
                </a:extLst>
              </a:tr>
              <a:tr h="313964">
                <a:tc>
                  <a:txBody>
                    <a:bodyPr/>
                    <a:lstStyle/>
                    <a:p>
                      <a:pPr marL="0" marR="0" algn="ctr">
                        <a:lnSpc>
                          <a:spcPct val="107000"/>
                        </a:lnSpc>
                        <a:spcBef>
                          <a:spcPts val="0"/>
                        </a:spcBef>
                        <a:spcAft>
                          <a:spcPts val="0"/>
                        </a:spcAft>
                      </a:pPr>
                      <a:r>
                        <a:rPr lang="en-AU" sz="900">
                          <a:effectLst/>
                        </a:rPr>
                        <a:t>color</a:t>
                      </a:r>
                      <a:endParaRPr lang="en-AU" sz="900">
                        <a:effectLst/>
                        <a:latin typeface="Calibri" panose="020F0502020204030204" pitchFamily="34" charset="0"/>
                        <a:ea typeface="DengXian"/>
                        <a:cs typeface="Times New Roman" panose="02020603050405020304" pitchFamily="18" charset="0"/>
                      </a:endParaRPr>
                    </a:p>
                  </a:txBody>
                  <a:tcPr marL="7729" marR="7729" marT="7729" marB="7729" anchor="ctr"/>
                </a:tc>
                <a:tc>
                  <a:txBody>
                    <a:bodyPr/>
                    <a:lstStyle/>
                    <a:p>
                      <a:pPr marL="0" marR="0" algn="ctr">
                        <a:lnSpc>
                          <a:spcPct val="107000"/>
                        </a:lnSpc>
                        <a:spcBef>
                          <a:spcPts val="0"/>
                        </a:spcBef>
                        <a:spcAft>
                          <a:spcPts val="0"/>
                        </a:spcAft>
                      </a:pPr>
                      <a:r>
                        <a:rPr lang="en-AU" sz="900" dirty="0">
                          <a:effectLst/>
                        </a:rPr>
                        <a:t>‘</a:t>
                      </a:r>
                      <a:r>
                        <a:rPr lang="en-AU" sz="900" dirty="0" err="1">
                          <a:effectLst/>
                        </a:rPr>
                        <a:t>most_popular_color</a:t>
                      </a:r>
                      <a:r>
                        <a:rPr lang="en-AU" sz="900" dirty="0">
                          <a:effectLst/>
                        </a:rPr>
                        <a:t>’</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3884600918"/>
                  </a:ext>
                </a:extLst>
              </a:tr>
              <a:tr h="313964">
                <a:tc>
                  <a:txBody>
                    <a:bodyPr/>
                    <a:lstStyle/>
                    <a:p>
                      <a:pPr marL="0" marR="0" algn="ctr">
                        <a:lnSpc>
                          <a:spcPct val="107000"/>
                        </a:lnSpc>
                        <a:spcBef>
                          <a:spcPts val="0"/>
                        </a:spcBef>
                        <a:spcAft>
                          <a:spcPts val="0"/>
                        </a:spcAft>
                      </a:pPr>
                      <a:r>
                        <a:rPr lang="en-AU" sz="1200" b="1" dirty="0">
                          <a:solidFill>
                            <a:schemeClr val="tx1"/>
                          </a:solidFill>
                          <a:effectLst/>
                        </a:rPr>
                        <a:t>Jet Black</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9" marR="7729" marT="7729" marB="7729"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900" dirty="0">
                          <a:effectLst/>
                        </a:rPr>
                        <a:t>86</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775482297"/>
                  </a:ext>
                </a:extLst>
              </a:tr>
              <a:tr h="313964">
                <a:tc>
                  <a:txBody>
                    <a:bodyPr/>
                    <a:lstStyle/>
                    <a:p>
                      <a:pPr marL="0" marR="0" algn="ctr">
                        <a:lnSpc>
                          <a:spcPct val="107000"/>
                        </a:lnSpc>
                        <a:spcBef>
                          <a:spcPts val="0"/>
                        </a:spcBef>
                        <a:spcAft>
                          <a:spcPts val="0"/>
                        </a:spcAft>
                      </a:pPr>
                      <a:r>
                        <a:rPr lang="en-AU" sz="900">
                          <a:effectLst/>
                        </a:rPr>
                        <a:t>price</a:t>
                      </a:r>
                      <a:endParaRPr lang="en-AU" sz="900">
                        <a:effectLst/>
                        <a:latin typeface="Calibri" panose="020F0502020204030204" pitchFamily="34" charset="0"/>
                        <a:ea typeface="DengXian"/>
                        <a:cs typeface="Times New Roman" panose="02020603050405020304" pitchFamily="18" charset="0"/>
                      </a:endParaRPr>
                    </a:p>
                  </a:txBody>
                  <a:tcPr marL="7729" marR="7729" marT="7729" marB="7729" anchor="ctr"/>
                </a:tc>
                <a:tc>
                  <a:txBody>
                    <a:bodyPr/>
                    <a:lstStyle/>
                    <a:p>
                      <a:pPr marL="0" marR="0" algn="ctr">
                        <a:lnSpc>
                          <a:spcPct val="107000"/>
                        </a:lnSpc>
                        <a:spcBef>
                          <a:spcPts val="0"/>
                        </a:spcBef>
                        <a:spcAft>
                          <a:spcPts val="0"/>
                        </a:spcAft>
                      </a:pPr>
                      <a:r>
                        <a:rPr lang="en-AU" sz="900" dirty="0">
                          <a:effectLst/>
                        </a:rPr>
                        <a:t>‘</a:t>
                      </a:r>
                      <a:r>
                        <a:rPr lang="en-AU" sz="900" dirty="0" err="1">
                          <a:effectLst/>
                        </a:rPr>
                        <a:t>most_common_purchase_price</a:t>
                      </a:r>
                      <a:r>
                        <a:rPr lang="en-AU" sz="900" dirty="0">
                          <a:effectLst/>
                        </a:rPr>
                        <a:t>’</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2223500731"/>
                  </a:ext>
                </a:extLst>
              </a:tr>
              <a:tr h="313964">
                <a:tc>
                  <a:txBody>
                    <a:bodyPr/>
                    <a:lstStyle/>
                    <a:p>
                      <a:pPr marL="0" marR="0" algn="ctr">
                        <a:lnSpc>
                          <a:spcPct val="107000"/>
                        </a:lnSpc>
                        <a:spcBef>
                          <a:spcPts val="0"/>
                        </a:spcBef>
                        <a:spcAft>
                          <a:spcPts val="0"/>
                        </a:spcAft>
                      </a:pPr>
                      <a:r>
                        <a:rPr lang="en-AU" sz="1200" b="1" dirty="0" smtClean="0">
                          <a:solidFill>
                            <a:schemeClr val="tx1"/>
                          </a:solidFill>
                          <a:effectLst/>
                        </a:rPr>
                        <a:t>$95</a:t>
                      </a:r>
                      <a:endParaRPr lang="en-AU" sz="1200" b="1" dirty="0">
                        <a:solidFill>
                          <a:schemeClr val="tx1"/>
                        </a:solidFill>
                        <a:effectLst/>
                        <a:latin typeface="Calibri" panose="020F0502020204030204" pitchFamily="34" charset="0"/>
                        <a:ea typeface="DengXian"/>
                        <a:cs typeface="Times New Roman" panose="02020603050405020304" pitchFamily="18" charset="0"/>
                      </a:endParaRPr>
                    </a:p>
                  </a:txBody>
                  <a:tcPr marL="7729" marR="7729" marT="7729" marB="7729" anchor="ctr">
                    <a:solidFill>
                      <a:schemeClr val="accent5">
                        <a:lumMod val="60000"/>
                        <a:lumOff val="40000"/>
                      </a:schemeClr>
                    </a:solidFill>
                  </a:tcPr>
                </a:tc>
                <a:tc>
                  <a:txBody>
                    <a:bodyPr/>
                    <a:lstStyle/>
                    <a:p>
                      <a:pPr marL="0" marR="0" algn="ctr">
                        <a:lnSpc>
                          <a:spcPct val="107000"/>
                        </a:lnSpc>
                        <a:spcBef>
                          <a:spcPts val="0"/>
                        </a:spcBef>
                        <a:spcAft>
                          <a:spcPts val="0"/>
                        </a:spcAft>
                      </a:pPr>
                      <a:r>
                        <a:rPr lang="en-AU" sz="900" dirty="0">
                          <a:effectLst/>
                        </a:rPr>
                        <a:t>261</a:t>
                      </a:r>
                      <a:endParaRPr lang="en-AU" sz="900" dirty="0">
                        <a:effectLst/>
                        <a:latin typeface="Calibri" panose="020F0502020204030204" pitchFamily="34" charset="0"/>
                        <a:ea typeface="DengXian"/>
                        <a:cs typeface="Times New Roman" panose="02020603050405020304" pitchFamily="18" charset="0"/>
                      </a:endParaRPr>
                    </a:p>
                  </a:txBody>
                  <a:tcPr marL="7729" marR="7729" marT="7729" marB="7729" anchor="ctr"/>
                </a:tc>
                <a:extLst>
                  <a:ext uri="{0D108BD9-81ED-4DB2-BD59-A6C34878D82A}">
                    <a16:rowId xmlns:a16="http://schemas.microsoft.com/office/drawing/2014/main" val="1174441278"/>
                  </a:ext>
                </a:extLst>
              </a:tr>
            </a:tbl>
          </a:graphicData>
        </a:graphic>
      </p:graphicFrame>
    </p:spTree>
    <p:extLst>
      <p:ext uri="{BB962C8B-B14F-4D97-AF65-F5344CB8AC3E}">
        <p14:creationId xmlns:p14="http://schemas.microsoft.com/office/powerpoint/2010/main" val="1040758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1540</Words>
  <Application>Microsoft Office PowerPoint</Application>
  <PresentationFormat>On-screen Show (16:9)</PresentationFormat>
  <Paragraphs>260</Paragraphs>
  <Slides>10</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vt:i4>
      </vt:variant>
    </vt:vector>
  </HeadingPairs>
  <TitlesOfParts>
    <vt:vector size="23" baseType="lpstr">
      <vt:lpstr>Calibri</vt:lpstr>
      <vt:lpstr>Roboto Black</vt:lpstr>
      <vt:lpstr>Roboto Thin</vt:lpstr>
      <vt:lpstr>Roboto</vt:lpstr>
      <vt:lpstr>Arial</vt:lpstr>
      <vt:lpstr>Apercu</vt:lpstr>
      <vt:lpstr>Times New Roman</vt:lpstr>
      <vt:lpstr>Courier New</vt:lpstr>
      <vt:lpstr>DengXian</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Chloe Mccormick</dc:creator>
  <cp:lastModifiedBy>Chloe Mccormick</cp:lastModifiedBy>
  <cp:revision>31</cp:revision>
  <dcterms:modified xsi:type="dcterms:W3CDTF">2020-12-29T06:25:42Z</dcterms:modified>
</cp:coreProperties>
</file>